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3350" r:id="rId2"/>
    <p:sldId id="3470" r:id="rId3"/>
    <p:sldId id="3400" r:id="rId4"/>
    <p:sldId id="3404" r:id="rId5"/>
    <p:sldId id="3405" r:id="rId6"/>
    <p:sldId id="3406" r:id="rId7"/>
    <p:sldId id="3407" r:id="rId8"/>
    <p:sldId id="3401" r:id="rId9"/>
    <p:sldId id="3385" r:id="rId10"/>
    <p:sldId id="3398" r:id="rId11"/>
    <p:sldId id="3402" r:id="rId12"/>
    <p:sldId id="3411" r:id="rId13"/>
    <p:sldId id="3389" r:id="rId14"/>
    <p:sldId id="3454" r:id="rId15"/>
    <p:sldId id="3455" r:id="rId16"/>
    <p:sldId id="3387" r:id="rId17"/>
    <p:sldId id="3380" r:id="rId18"/>
    <p:sldId id="3456" r:id="rId19"/>
    <p:sldId id="3418" r:id="rId20"/>
    <p:sldId id="752" r:id="rId21"/>
    <p:sldId id="3472" r:id="rId22"/>
    <p:sldId id="3431" r:id="rId23"/>
    <p:sldId id="3432" r:id="rId24"/>
    <p:sldId id="3390" r:id="rId25"/>
    <p:sldId id="3391" r:id="rId26"/>
    <p:sldId id="3392" r:id="rId27"/>
    <p:sldId id="3393" r:id="rId28"/>
    <p:sldId id="3433" r:id="rId29"/>
    <p:sldId id="3394" r:id="rId30"/>
    <p:sldId id="3434" r:id="rId31"/>
    <p:sldId id="3435" r:id="rId32"/>
    <p:sldId id="3436" r:id="rId33"/>
    <p:sldId id="3437" r:id="rId34"/>
    <p:sldId id="3438" r:id="rId35"/>
    <p:sldId id="3439" r:id="rId36"/>
    <p:sldId id="3473" r:id="rId37"/>
    <p:sldId id="3457" r:id="rId38"/>
    <p:sldId id="3458" r:id="rId39"/>
    <p:sldId id="3459" r:id="rId40"/>
    <p:sldId id="3460" r:id="rId41"/>
    <p:sldId id="3461" r:id="rId42"/>
    <p:sldId id="3462" r:id="rId43"/>
    <p:sldId id="3464" r:id="rId44"/>
    <p:sldId id="3465" r:id="rId45"/>
    <p:sldId id="3467" r:id="rId46"/>
    <p:sldId id="3466" r:id="rId47"/>
    <p:sldId id="3468" r:id="rId48"/>
    <p:sldId id="3469" r:id="rId49"/>
    <p:sldId id="802" r:id="rId50"/>
    <p:sldId id="256" r:id="rId51"/>
    <p:sldId id="3453" r:id="rId52"/>
    <p:sldId id="339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0"/>
    <p:restoredTop sz="94595"/>
  </p:normalViewPr>
  <p:slideViewPr>
    <p:cSldViewPr snapToGrid="0">
      <p:cViewPr varScale="1">
        <p:scale>
          <a:sx n="94" d="100"/>
          <a:sy n="94" d="100"/>
        </p:scale>
        <p:origin x="200"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FB881-210D-DB4B-9353-A6E46FED44B7}" type="datetimeFigureOut">
              <a:rPr lang="en-US" smtClean="0"/>
              <a:t>1/24/26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BFAAB-F122-1544-8DE8-81C50E743100}" type="slidenum">
              <a:rPr lang="en-US" smtClean="0"/>
              <a:t>‹#›</a:t>
            </a:fld>
            <a:endParaRPr lang="en-US"/>
          </a:p>
        </p:txBody>
      </p:sp>
    </p:spTree>
    <p:extLst>
      <p:ext uri="{BB962C8B-B14F-4D97-AF65-F5344CB8AC3E}">
        <p14:creationId xmlns:p14="http://schemas.microsoft.com/office/powerpoint/2010/main" val="294189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593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9D74C-05EC-E96D-1907-EF91729BF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03180-66CB-9D85-894E-B1A4ABFEBEEB}"/>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2838DC8F-4063-7D30-7D30-6B02E45F7AC0}"/>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739847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71023-8332-3C40-7D13-BC4A83F04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2E277-EA2F-2CE3-AC0E-28CA009B574B}"/>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2B840CCD-8B1D-77EB-A220-7FBE2F6A882F}"/>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494427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3D381-5CE5-839F-0AE2-D12B50E7F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55DC01-F816-F4E2-03FE-11EE23059EE2}"/>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9F9EDD25-3688-EC4E-E450-E23F6C51C2BF}"/>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4098347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AF57-7166-97AA-7CD7-50E3A95D1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E24A6-1E10-B1DE-9588-1ADC2502CED7}"/>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8E87F24-9039-DF96-453E-595F742C210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950208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BE1C9-AB5E-511A-91B0-61048A654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97D5F-313D-D8B3-C133-9B6DFED78227}"/>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64EBB8B3-3CCC-795F-C943-E384EB12C553}"/>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29542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D92D8-F154-9554-5A7F-21F66BE07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2932B-678C-2769-FCF2-9B4F3768E638}"/>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3BD7BD3-736F-2827-31A4-765975D12313}"/>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4008156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22CAC-8EE6-5AE3-7CBD-67CEC3C970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E0F0A-A217-5767-B394-AEDD25B1B953}"/>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2651294-C0BE-8FA9-AE63-00008A4BA5D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20323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668EE-9D22-5FA7-85BA-D066FC4B7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B20651-B294-9839-CAF3-856848748AB5}"/>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2D0B6647-09BB-00D6-ABC1-DF0BC28F22EC}"/>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991555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056A9-2550-5EF4-3C20-5E1FC8881C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3502F2-561B-858E-65D1-FEE4CE0FB497}"/>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2880A0D4-595B-D336-9A1B-87C67DB19D3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922486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8AEA-467F-94E6-52CB-6DE1004AA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8E0F7-4AC2-9F2F-3471-43ABAB96B358}"/>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1330741D-147F-A236-5353-3614E1201D1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74155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2E17B-2E10-3370-A684-19A75098A8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206A8-1064-B572-509A-F65B0D9848AF}"/>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7F858EBF-33C0-1E3B-3A72-880C5B906158}"/>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062013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b8f7fdff2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8" name="Google Shape;88;g1b8f7fdff2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40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E5C6227D-CC18-D78A-E491-02630D992982}"/>
            </a:ext>
          </a:extLst>
        </p:cNvPr>
        <p:cNvGrpSpPr/>
        <p:nvPr/>
      </p:nvGrpSpPr>
      <p:grpSpPr>
        <a:xfrm>
          <a:off x="0" y="0"/>
          <a:ext cx="0" cy="0"/>
          <a:chOff x="0" y="0"/>
          <a:chExt cx="0" cy="0"/>
        </a:xfrm>
      </p:grpSpPr>
      <p:sp>
        <p:nvSpPr>
          <p:cNvPr id="87" name="Google Shape;87;g1b8f7fdff2d_0_31:notes">
            <a:extLst>
              <a:ext uri="{FF2B5EF4-FFF2-40B4-BE49-F238E27FC236}">
                <a16:creationId xmlns:a16="http://schemas.microsoft.com/office/drawing/2014/main" id="{FEA2B626-CB51-AFD7-767A-9AEA703751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8" name="Google Shape;88;g1b8f7fdff2d_0_31:notes">
            <a:extLst>
              <a:ext uri="{FF2B5EF4-FFF2-40B4-BE49-F238E27FC236}">
                <a16:creationId xmlns:a16="http://schemas.microsoft.com/office/drawing/2014/main" id="{1A2F3C9B-9123-518D-AAE0-9B9141AB1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1990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9BC2D-749D-BAE1-82C8-2C83C3BA7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EF6E1-0D66-C597-FC6A-A2D1F5535FF5}"/>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CB76F7D9-DC39-FA90-3DF2-6C1403D7FBA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757735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1938D-D7A0-15BE-5965-442806559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74694-7A6D-1979-20F8-6182930744A5}"/>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723F2852-6E21-3FA1-62F5-E3F82204FEE3}"/>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573214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0EAA2-9F93-5B67-AE38-4BD7D67BA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ECABF4-20F2-AC52-DB50-EB17F93ACD88}"/>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8F31740B-31C0-DAF3-2FDB-E5E468F9E17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772542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0812D-ADBD-842A-7AFF-E9DC704B1A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2D5F6-CC7C-2A9B-EEC6-380EE466ED01}"/>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6C7C54A2-3DE3-3857-39F1-7D8FB08D15EF}"/>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982037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B6630-171B-9D39-82DE-405A921BBC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1475A4-4DA3-59A6-AE77-90AF1B739481}"/>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D6CB37EC-D963-A7A6-3F18-A2FD2CBF231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997274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8F9C7-12A5-3D4C-DC26-07B8159DC3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6082E5-8004-BDA7-F5A4-5E179E43064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147316B-3FC1-D52E-8B2A-811D838EAC3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9131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57FDB-8A35-C38C-D7DA-0A9059C43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D92A17-92A6-F93A-45ED-6C759371EAF0}"/>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8817572C-65A3-BAF2-1EF3-70CAA154282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61574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3F6A5-0E35-E67F-0D5E-DDA81B817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496CD8-4F5D-5B09-A7B0-77D25D628D37}"/>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4D5B95B2-8B1C-F1FA-D4B9-750644ADDEA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18864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773EC-CA7E-0945-A6C8-021FCC0C8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73BB9E-186E-9161-9FBA-2E8E393BBA95}"/>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D98E4649-2C51-FFBC-81EF-7A443807B9C8}"/>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965869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22E91-E432-83CB-8117-030EF3D5F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B0F35B-EC0D-1A2E-0C6B-9EFEE837FD97}"/>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6C2C4A6C-40CB-5712-2BA6-0B8AA1C58B3F}"/>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863258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8D021-F048-2E80-AFD8-0CF781285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CE8189-D878-395F-3923-A9A5BAC0EA92}"/>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E1787CA0-7C19-B074-30E2-E968CA0FCFB4}"/>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396910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203D4-4EAB-B839-0FF0-20043C8ED2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4766C-5098-8D97-C4C1-18DB6F1F27C3}"/>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B6FCE7E2-008C-4466-C4C6-0735FD2AC56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278815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7C32C-6AE0-A5AD-BFA0-33DD20BFF0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60746-D8F5-9089-9D0B-BE6DC16AB0C7}"/>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3F7A7CD7-35F2-63C4-F60F-4BD5E539C4FE}"/>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950586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F6101-EC1A-FAB6-68CF-98FBD0793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E1753-1C3E-094C-317E-98306A0CA783}"/>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DC862A2F-CF1B-B17A-8304-4C5F6CAE6A02}"/>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4111040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FF761-FF07-A664-D89F-13B7A8F12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004DD-1023-7B99-E7F2-BB18A61A67D5}"/>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5CBD2303-B187-3394-70A2-29DF43C0AD7B}"/>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001038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AA7F6C7C-C35D-B919-D59D-AD67E2942304}"/>
            </a:ext>
          </a:extLst>
        </p:cNvPr>
        <p:cNvGrpSpPr/>
        <p:nvPr/>
      </p:nvGrpSpPr>
      <p:grpSpPr>
        <a:xfrm>
          <a:off x="0" y="0"/>
          <a:ext cx="0" cy="0"/>
          <a:chOff x="0" y="0"/>
          <a:chExt cx="0" cy="0"/>
        </a:xfrm>
      </p:grpSpPr>
      <p:sp>
        <p:nvSpPr>
          <p:cNvPr id="87" name="Google Shape;87;g1b8f7fdff2d_0_31:notes">
            <a:extLst>
              <a:ext uri="{FF2B5EF4-FFF2-40B4-BE49-F238E27FC236}">
                <a16:creationId xmlns:a16="http://schemas.microsoft.com/office/drawing/2014/main" id="{A0D56593-1554-3A05-2E8D-02CE2D95E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8" name="Google Shape;88;g1b8f7fdff2d_0_31:notes">
            <a:extLst>
              <a:ext uri="{FF2B5EF4-FFF2-40B4-BE49-F238E27FC236}">
                <a16:creationId xmlns:a16="http://schemas.microsoft.com/office/drawing/2014/main" id="{63A16EB8-9AC2-3597-4D92-D2C7CD2040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7523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9FE86-36FD-8CD9-3C49-0AEDBC5505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B9A98-1F6F-603D-8CB1-F5DCD86C27D7}"/>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32925789-A269-4937-856E-28BEB7D18DB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164597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C4F36-726A-0562-704C-5FEF217433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2B978-24EF-10BE-B3D3-3831250164BE}"/>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13C54A9F-0FAB-94D5-9202-96506F973FE7}"/>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102338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1A0B6-D761-8E5C-8F5E-C8C42F839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22755-329F-BB79-F5DB-BCBA4B5D88FB}"/>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399D3568-A48A-F0DF-A57E-4D310AA2E5C2}"/>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731372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20941-498D-71E0-BE21-4A0F02CE6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E31F6-B447-0538-2634-F4BCABD8A455}"/>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E48FC544-F12A-4166-0774-0FFE618AC5E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320356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7CE3F-52EC-9689-BCB0-98F530A4AA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7E228-C91C-2F79-6429-F132B82F6BB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D5372181-4787-78ED-2814-1E99287F87BC}"/>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281138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B2326-5BAF-3285-7D71-764303B5E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BB123-61BC-B52D-A547-2F1B9D6FA76A}"/>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B7AB9298-905A-D97D-56DA-9B3187520DE7}"/>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4195674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47C47-8571-00D6-7D7F-415A3407B5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E39A58-EE82-E661-DDD4-6D68C2A9F816}"/>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A320FC0-7873-5407-2520-10EBAD56CA2B}"/>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391729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C6A65-5F8C-49EC-2762-8EDD29431D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11F37-2833-DFF9-FE6B-FEE7E350F664}"/>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7B22605-0AF6-37DD-4996-236BC82D261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977520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DE56E-6DE3-6C8A-852B-6C1AB38E6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2F35C-CE05-E0A2-308B-B875F3735FEA}"/>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6D22CE3E-BD0F-E892-33D1-2559377A7D6B}"/>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491716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C787D-6F74-A6BF-DA8D-82D17F92B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959AB-3DBC-F165-D764-7B3624C5769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F724F0E9-E9D7-1FB0-B29F-682B24C8DD82}"/>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962744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0F5EA-497D-8DFF-8821-AEE9E46401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D0E5CD-A23E-3453-D254-4C6DE1A84CD2}"/>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948C0F6B-8E8E-BC34-F5A0-AA80452AFBA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502500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4F93D-B985-1FF4-6F37-A285DCF25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96653-96CA-2C1A-5669-8A0A6DBF005A}"/>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DF4413A6-67B9-C0FD-E26E-33B8EA6F9E0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839478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A9430-6652-3A97-9BDD-4815A9B48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EA3B6-BBEE-CB02-2DB0-D26570F7C9B9}"/>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51A115F8-5F2C-0119-9993-6CFD12749A37}"/>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4174711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b8f7fdff2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8" name="Google Shape;88;g1b8f7fdff2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511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9A0E0-D2E6-77CD-E096-449FE0F2D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80F961-1A7D-5325-8A2A-4C639F3E17D7}"/>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1A34314-FD4A-A696-2012-0408B25B679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40618670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DFB3DA29-0415-ABA8-D570-6F56D5CEC8E0}"/>
            </a:ext>
          </a:extLst>
        </p:cNvPr>
        <p:cNvGrpSpPr/>
        <p:nvPr/>
      </p:nvGrpSpPr>
      <p:grpSpPr>
        <a:xfrm>
          <a:off x="0" y="0"/>
          <a:ext cx="0" cy="0"/>
          <a:chOff x="0" y="0"/>
          <a:chExt cx="0" cy="0"/>
        </a:xfrm>
      </p:grpSpPr>
      <p:sp>
        <p:nvSpPr>
          <p:cNvPr id="87" name="Google Shape;87;g1b8f7fdff2d_0_31:notes">
            <a:extLst>
              <a:ext uri="{FF2B5EF4-FFF2-40B4-BE49-F238E27FC236}">
                <a16:creationId xmlns:a16="http://schemas.microsoft.com/office/drawing/2014/main" id="{CFC40B17-760A-4E13-ADC0-94CEFF3F41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8" name="Google Shape;88;g1b8f7fdff2d_0_31:notes">
            <a:extLst>
              <a:ext uri="{FF2B5EF4-FFF2-40B4-BE49-F238E27FC236}">
                <a16:creationId xmlns:a16="http://schemas.microsoft.com/office/drawing/2014/main" id="{4A858E9F-D799-20D4-916B-E0F281D076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long term research goal is to equip natural language intelligent agents with reasoning capacities, and to make these reasoning agents robust in the wild.  </a:t>
            </a:r>
            <a:endParaRPr dirty="0"/>
          </a:p>
        </p:txBody>
      </p:sp>
    </p:spTree>
    <p:extLst>
      <p:ext uri="{BB962C8B-B14F-4D97-AF65-F5344CB8AC3E}">
        <p14:creationId xmlns:p14="http://schemas.microsoft.com/office/powerpoint/2010/main" val="30169037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FB233-353D-6769-1CC8-161BC6D59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57871-A8AF-894F-D491-C4992C4EAB2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DC98B68-D1D7-59EC-AD75-8B3E5DF6E24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62414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85406-E3CF-50F6-99F1-21BE060627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81B6A-AFD7-10FE-A017-BAAD383706A6}"/>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BE49E5B8-1F18-8293-8CB0-87DA8844BBB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63071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3DB2D-DC84-68C9-E3C9-663614829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FEEBF-5852-2035-F619-A750AC4E2C95}"/>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1CA2E026-5B61-83E4-0091-B1B8299256D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480873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58F7F-622D-CDB9-38EA-324084B1D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71EE10-B3BA-3685-AC77-9945E51ED04B}"/>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8EE08B70-6B21-5966-4F38-77EA7ADADF40}"/>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4140980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2CFEB-C250-308D-6F94-09E6726191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07EF3-4DF1-ADEF-E554-E4312E4D2D56}"/>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7C074180-FCDB-2AE3-F4E8-0A7B2AF8587F}"/>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722485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066E8-299F-24CE-F723-D3485E62AC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B173DF-C5C3-013B-299A-C4C36A28E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44400E-90B8-00E7-C5DA-AC03F13627F0}"/>
              </a:ext>
            </a:extLst>
          </p:cNvPr>
          <p:cNvSpPr>
            <a:spLocks noGrp="1"/>
          </p:cNvSpPr>
          <p:nvPr>
            <p:ph type="dt" sz="half" idx="10"/>
          </p:nvPr>
        </p:nvSpPr>
        <p:spPr/>
        <p:txBody>
          <a:bodyPr/>
          <a:lstStyle/>
          <a:p>
            <a:fld id="{8F14B37B-54BF-5F43-98C7-92D60876A02E}" type="datetimeFigureOut">
              <a:rPr lang="en-US" smtClean="0"/>
              <a:t>1/24/26</a:t>
            </a:fld>
            <a:endParaRPr lang="en-US"/>
          </a:p>
        </p:txBody>
      </p:sp>
      <p:sp>
        <p:nvSpPr>
          <p:cNvPr id="5" name="Footer Placeholder 4">
            <a:extLst>
              <a:ext uri="{FF2B5EF4-FFF2-40B4-BE49-F238E27FC236}">
                <a16:creationId xmlns:a16="http://schemas.microsoft.com/office/drawing/2014/main" id="{E23F1A2C-9E72-6353-379E-A2F4B7B3B9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03093-D1CC-BD8B-2BBA-FA2DC9B17C99}"/>
              </a:ext>
            </a:extLst>
          </p:cNvPr>
          <p:cNvSpPr>
            <a:spLocks noGrp="1"/>
          </p:cNvSpPr>
          <p:nvPr>
            <p:ph type="sldNum" sz="quarter" idx="12"/>
          </p:nvPr>
        </p:nvSpPr>
        <p:spPr/>
        <p:txBody>
          <a:bodyPr/>
          <a:lstStyle/>
          <a:p>
            <a:fld id="{2B33BDDB-559B-6B4D-9AD9-30CB1587B367}" type="slidenum">
              <a:rPr lang="en-US" smtClean="0"/>
              <a:t>‹#›</a:t>
            </a:fld>
            <a:endParaRPr lang="en-US"/>
          </a:p>
        </p:txBody>
      </p:sp>
    </p:spTree>
    <p:extLst>
      <p:ext uri="{BB962C8B-B14F-4D97-AF65-F5344CB8AC3E}">
        <p14:creationId xmlns:p14="http://schemas.microsoft.com/office/powerpoint/2010/main" val="753040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C906-3A08-21E8-15D2-83C0D16F5C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1510B3-36D9-57AD-DC51-B58F808BBB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4DDFB1-BC8B-503A-BAA3-81A841FA231E}"/>
              </a:ext>
            </a:extLst>
          </p:cNvPr>
          <p:cNvSpPr>
            <a:spLocks noGrp="1"/>
          </p:cNvSpPr>
          <p:nvPr>
            <p:ph type="dt" sz="half" idx="10"/>
          </p:nvPr>
        </p:nvSpPr>
        <p:spPr/>
        <p:txBody>
          <a:bodyPr/>
          <a:lstStyle/>
          <a:p>
            <a:fld id="{8F14B37B-54BF-5F43-98C7-92D60876A02E}" type="datetimeFigureOut">
              <a:rPr lang="en-US" smtClean="0"/>
              <a:t>1/24/26</a:t>
            </a:fld>
            <a:endParaRPr lang="en-US"/>
          </a:p>
        </p:txBody>
      </p:sp>
      <p:sp>
        <p:nvSpPr>
          <p:cNvPr id="5" name="Footer Placeholder 4">
            <a:extLst>
              <a:ext uri="{FF2B5EF4-FFF2-40B4-BE49-F238E27FC236}">
                <a16:creationId xmlns:a16="http://schemas.microsoft.com/office/drawing/2014/main" id="{82569481-FA37-AB2E-C868-CA146C663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9F6B2B-03A8-6AB0-9310-E0479CAB3518}"/>
              </a:ext>
            </a:extLst>
          </p:cNvPr>
          <p:cNvSpPr>
            <a:spLocks noGrp="1"/>
          </p:cNvSpPr>
          <p:nvPr>
            <p:ph type="sldNum" sz="quarter" idx="12"/>
          </p:nvPr>
        </p:nvSpPr>
        <p:spPr/>
        <p:txBody>
          <a:bodyPr/>
          <a:lstStyle/>
          <a:p>
            <a:fld id="{2B33BDDB-559B-6B4D-9AD9-30CB1587B367}" type="slidenum">
              <a:rPr lang="en-US" smtClean="0"/>
              <a:t>‹#›</a:t>
            </a:fld>
            <a:endParaRPr lang="en-US"/>
          </a:p>
        </p:txBody>
      </p:sp>
    </p:spTree>
    <p:extLst>
      <p:ext uri="{BB962C8B-B14F-4D97-AF65-F5344CB8AC3E}">
        <p14:creationId xmlns:p14="http://schemas.microsoft.com/office/powerpoint/2010/main" val="114266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2D1AA2-AAC5-9F06-8D80-103DF84DE1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A20E2B-20E8-F9D4-B10C-D3086CBBCE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96032-132B-DD6E-70BF-971B854DA0A6}"/>
              </a:ext>
            </a:extLst>
          </p:cNvPr>
          <p:cNvSpPr>
            <a:spLocks noGrp="1"/>
          </p:cNvSpPr>
          <p:nvPr>
            <p:ph type="dt" sz="half" idx="10"/>
          </p:nvPr>
        </p:nvSpPr>
        <p:spPr/>
        <p:txBody>
          <a:bodyPr/>
          <a:lstStyle/>
          <a:p>
            <a:fld id="{8F14B37B-54BF-5F43-98C7-92D60876A02E}" type="datetimeFigureOut">
              <a:rPr lang="en-US" smtClean="0"/>
              <a:t>1/24/26</a:t>
            </a:fld>
            <a:endParaRPr lang="en-US"/>
          </a:p>
        </p:txBody>
      </p:sp>
      <p:sp>
        <p:nvSpPr>
          <p:cNvPr id="5" name="Footer Placeholder 4">
            <a:extLst>
              <a:ext uri="{FF2B5EF4-FFF2-40B4-BE49-F238E27FC236}">
                <a16:creationId xmlns:a16="http://schemas.microsoft.com/office/drawing/2014/main" id="{12F1D08A-3FF1-511B-7B37-8693F43DA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F07C7-C4DD-49D9-DC09-E192730CB77B}"/>
              </a:ext>
            </a:extLst>
          </p:cNvPr>
          <p:cNvSpPr>
            <a:spLocks noGrp="1"/>
          </p:cNvSpPr>
          <p:nvPr>
            <p:ph type="sldNum" sz="quarter" idx="12"/>
          </p:nvPr>
        </p:nvSpPr>
        <p:spPr/>
        <p:txBody>
          <a:bodyPr/>
          <a:lstStyle/>
          <a:p>
            <a:fld id="{2B33BDDB-559B-6B4D-9AD9-30CB1587B367}" type="slidenum">
              <a:rPr lang="en-US" smtClean="0"/>
              <a:t>‹#›</a:t>
            </a:fld>
            <a:endParaRPr lang="en-US"/>
          </a:p>
        </p:txBody>
      </p:sp>
    </p:spTree>
    <p:extLst>
      <p:ext uri="{BB962C8B-B14F-4D97-AF65-F5344CB8AC3E}">
        <p14:creationId xmlns:p14="http://schemas.microsoft.com/office/powerpoint/2010/main" val="3046764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233200" cy="15232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pic>
        <p:nvPicPr>
          <p:cNvPr id="26" name="Google Shape;26;p5" descr=" "/>
          <p:cNvPicPr preferRelativeResize="0"/>
          <p:nvPr/>
        </p:nvPicPr>
        <p:blipFill>
          <a:blip r:embed="rId2">
            <a:alphaModFix/>
          </a:blip>
          <a:stretch>
            <a:fillRect/>
          </a:stretch>
        </p:blipFill>
        <p:spPr>
          <a:xfrm>
            <a:off x="542901" y="6052161"/>
            <a:ext cx="1034769" cy="351200"/>
          </a:xfrm>
          <a:prstGeom prst="rect">
            <a:avLst/>
          </a:prstGeom>
          <a:noFill/>
          <a:ln>
            <a:noFill/>
          </a:ln>
        </p:spPr>
      </p:pic>
      <p:sp>
        <p:nvSpPr>
          <p:cNvPr id="27" name="Google Shape;27;p5"/>
          <p:cNvSpPr txBox="1">
            <a:spLocks noGrp="1"/>
          </p:cNvSpPr>
          <p:nvPr>
            <p:ph type="body" idx="1"/>
          </p:nvPr>
        </p:nvSpPr>
        <p:spPr>
          <a:xfrm>
            <a:off x="1835000" y="2438400"/>
            <a:ext cx="4440400" cy="3262800"/>
          </a:xfrm>
          <a:prstGeom prst="rect">
            <a:avLst/>
          </a:prstGeom>
        </p:spPr>
        <p:txBody>
          <a:bodyPr spcFirstLastPara="1" wrap="square" lIns="91425" tIns="91425" rIns="91425" bIns="91425" anchor="t" anchorCtr="0">
            <a:noAutofit/>
          </a:bodyPr>
          <a:lstStyle>
            <a:lvl1pPr marL="609585" lvl="0" indent="-406390" rtl="0">
              <a:lnSpc>
                <a:spcPct val="125000"/>
              </a:lnSpc>
              <a:spcBef>
                <a:spcPts val="0"/>
              </a:spcBef>
              <a:spcAft>
                <a:spcPts val="0"/>
              </a:spcAft>
              <a:buSzPts val="1200"/>
              <a:buChar char="●"/>
              <a:defRPr sz="1600"/>
            </a:lvl1pPr>
            <a:lvl2pPr marL="1219170" lvl="1" indent="-406390" rtl="0">
              <a:lnSpc>
                <a:spcPct val="125000"/>
              </a:lnSpc>
              <a:spcBef>
                <a:spcPts val="2133"/>
              </a:spcBef>
              <a:spcAft>
                <a:spcPts val="0"/>
              </a:spcAft>
              <a:buSzPts val="1200"/>
              <a:buChar char="○"/>
              <a:defRPr sz="1600"/>
            </a:lvl2pPr>
            <a:lvl3pPr marL="1828754" lvl="2" indent="-406390" rtl="0">
              <a:lnSpc>
                <a:spcPct val="125000"/>
              </a:lnSpc>
              <a:spcBef>
                <a:spcPts val="2133"/>
              </a:spcBef>
              <a:spcAft>
                <a:spcPts val="0"/>
              </a:spcAft>
              <a:buSzPts val="1200"/>
              <a:buChar char="■"/>
              <a:defRPr sz="1600"/>
            </a:lvl3pPr>
            <a:lvl4pPr marL="2438339" lvl="3" indent="-406390" rtl="0">
              <a:lnSpc>
                <a:spcPct val="125000"/>
              </a:lnSpc>
              <a:spcBef>
                <a:spcPts val="2133"/>
              </a:spcBef>
              <a:spcAft>
                <a:spcPts val="0"/>
              </a:spcAft>
              <a:buSzPts val="1200"/>
              <a:buChar char="●"/>
              <a:defRPr sz="1600"/>
            </a:lvl4pPr>
            <a:lvl5pPr marL="3047924" lvl="4" indent="-406390" rtl="0">
              <a:lnSpc>
                <a:spcPct val="125000"/>
              </a:lnSpc>
              <a:spcBef>
                <a:spcPts val="2133"/>
              </a:spcBef>
              <a:spcAft>
                <a:spcPts val="0"/>
              </a:spcAft>
              <a:buSzPts val="1200"/>
              <a:buChar char="○"/>
              <a:defRPr sz="1600"/>
            </a:lvl5pPr>
            <a:lvl6pPr marL="3657509" lvl="5" indent="-406390" rtl="0">
              <a:lnSpc>
                <a:spcPct val="125000"/>
              </a:lnSpc>
              <a:spcBef>
                <a:spcPts val="2133"/>
              </a:spcBef>
              <a:spcAft>
                <a:spcPts val="0"/>
              </a:spcAft>
              <a:buSzPts val="1200"/>
              <a:buChar char="■"/>
              <a:defRPr sz="1600"/>
            </a:lvl6pPr>
            <a:lvl7pPr marL="4267093" lvl="6" indent="-406390" rtl="0">
              <a:lnSpc>
                <a:spcPct val="125000"/>
              </a:lnSpc>
              <a:spcBef>
                <a:spcPts val="2133"/>
              </a:spcBef>
              <a:spcAft>
                <a:spcPts val="0"/>
              </a:spcAft>
              <a:buSzPts val="1200"/>
              <a:buChar char="●"/>
              <a:defRPr sz="1600"/>
            </a:lvl7pPr>
            <a:lvl8pPr marL="4876678" lvl="7" indent="-406390" rtl="0">
              <a:lnSpc>
                <a:spcPct val="125000"/>
              </a:lnSpc>
              <a:spcBef>
                <a:spcPts val="2133"/>
              </a:spcBef>
              <a:spcAft>
                <a:spcPts val="0"/>
              </a:spcAft>
              <a:buSzPts val="1200"/>
              <a:buChar char="○"/>
              <a:defRPr sz="1600"/>
            </a:lvl8pPr>
            <a:lvl9pPr marL="5486263" lvl="8" indent="-406390" rtl="0">
              <a:lnSpc>
                <a:spcPct val="125000"/>
              </a:lnSpc>
              <a:spcBef>
                <a:spcPts val="2133"/>
              </a:spcBef>
              <a:spcAft>
                <a:spcPts val="2133"/>
              </a:spcAft>
              <a:buSzPts val="1200"/>
              <a:buChar char="■"/>
              <a:defRPr sz="1600"/>
            </a:lvl9pPr>
          </a:lstStyle>
          <a:p>
            <a:endParaRPr/>
          </a:p>
        </p:txBody>
      </p:sp>
      <p:sp>
        <p:nvSpPr>
          <p:cNvPr id="28" name="Google Shape;28;p5"/>
          <p:cNvSpPr txBox="1">
            <a:spLocks noGrp="1"/>
          </p:cNvSpPr>
          <p:nvPr>
            <p:ph type="body" idx="2"/>
          </p:nvPr>
        </p:nvSpPr>
        <p:spPr>
          <a:xfrm>
            <a:off x="6734900" y="2438400"/>
            <a:ext cx="4440400" cy="3262800"/>
          </a:xfrm>
          <a:prstGeom prst="rect">
            <a:avLst/>
          </a:prstGeom>
        </p:spPr>
        <p:txBody>
          <a:bodyPr spcFirstLastPara="1" wrap="square" lIns="91425" tIns="91425" rIns="91425" bIns="91425" anchor="t" anchorCtr="0">
            <a:noAutofit/>
          </a:bodyPr>
          <a:lstStyle>
            <a:lvl1pPr marL="609585" lvl="0" indent="-406390" rtl="0">
              <a:lnSpc>
                <a:spcPct val="125000"/>
              </a:lnSpc>
              <a:spcBef>
                <a:spcPts val="0"/>
              </a:spcBef>
              <a:spcAft>
                <a:spcPts val="0"/>
              </a:spcAft>
              <a:buSzPts val="1200"/>
              <a:buChar char="●"/>
              <a:defRPr sz="1600"/>
            </a:lvl1pPr>
            <a:lvl2pPr marL="1219170" lvl="1" indent="-406390" rtl="0">
              <a:lnSpc>
                <a:spcPct val="125000"/>
              </a:lnSpc>
              <a:spcBef>
                <a:spcPts val="2133"/>
              </a:spcBef>
              <a:spcAft>
                <a:spcPts val="0"/>
              </a:spcAft>
              <a:buSzPts val="1200"/>
              <a:buChar char="○"/>
              <a:defRPr sz="1600"/>
            </a:lvl2pPr>
            <a:lvl3pPr marL="1828754" lvl="2" indent="-406390" rtl="0">
              <a:lnSpc>
                <a:spcPct val="125000"/>
              </a:lnSpc>
              <a:spcBef>
                <a:spcPts val="2133"/>
              </a:spcBef>
              <a:spcAft>
                <a:spcPts val="0"/>
              </a:spcAft>
              <a:buSzPts val="1200"/>
              <a:buChar char="■"/>
              <a:defRPr sz="1600"/>
            </a:lvl3pPr>
            <a:lvl4pPr marL="2438339" lvl="3" indent="-406390" rtl="0">
              <a:lnSpc>
                <a:spcPct val="125000"/>
              </a:lnSpc>
              <a:spcBef>
                <a:spcPts val="2133"/>
              </a:spcBef>
              <a:spcAft>
                <a:spcPts val="0"/>
              </a:spcAft>
              <a:buSzPts val="1200"/>
              <a:buChar char="●"/>
              <a:defRPr sz="1600"/>
            </a:lvl4pPr>
            <a:lvl5pPr marL="3047924" lvl="4" indent="-406390" rtl="0">
              <a:lnSpc>
                <a:spcPct val="125000"/>
              </a:lnSpc>
              <a:spcBef>
                <a:spcPts val="2133"/>
              </a:spcBef>
              <a:spcAft>
                <a:spcPts val="0"/>
              </a:spcAft>
              <a:buSzPts val="1200"/>
              <a:buChar char="○"/>
              <a:defRPr sz="1600"/>
            </a:lvl5pPr>
            <a:lvl6pPr marL="3657509" lvl="5" indent="-406390" rtl="0">
              <a:lnSpc>
                <a:spcPct val="125000"/>
              </a:lnSpc>
              <a:spcBef>
                <a:spcPts val="2133"/>
              </a:spcBef>
              <a:spcAft>
                <a:spcPts val="0"/>
              </a:spcAft>
              <a:buSzPts val="1200"/>
              <a:buChar char="■"/>
              <a:defRPr sz="1600"/>
            </a:lvl6pPr>
            <a:lvl7pPr marL="4267093" lvl="6" indent="-406390" rtl="0">
              <a:lnSpc>
                <a:spcPct val="125000"/>
              </a:lnSpc>
              <a:spcBef>
                <a:spcPts val="2133"/>
              </a:spcBef>
              <a:spcAft>
                <a:spcPts val="0"/>
              </a:spcAft>
              <a:buSzPts val="1200"/>
              <a:buChar char="●"/>
              <a:defRPr sz="1600"/>
            </a:lvl7pPr>
            <a:lvl8pPr marL="4876678" lvl="7" indent="-406390" rtl="0">
              <a:lnSpc>
                <a:spcPct val="125000"/>
              </a:lnSpc>
              <a:spcBef>
                <a:spcPts val="2133"/>
              </a:spcBef>
              <a:spcAft>
                <a:spcPts val="0"/>
              </a:spcAft>
              <a:buSzPts val="1200"/>
              <a:buChar char="○"/>
              <a:defRPr sz="1600"/>
            </a:lvl8pPr>
            <a:lvl9pPr marL="5486263" lvl="8" indent="-406390" rtl="0">
              <a:lnSpc>
                <a:spcPct val="125000"/>
              </a:lnSpc>
              <a:spcBef>
                <a:spcPts val="2133"/>
              </a:spcBef>
              <a:spcAft>
                <a:spcPts val="2133"/>
              </a:spcAft>
              <a:buSzPts val="1200"/>
              <a:buChar char="■"/>
              <a:defRPr sz="1600"/>
            </a:lvl9pPr>
          </a:lstStyle>
          <a:p>
            <a:endParaRPr/>
          </a:p>
        </p:txBody>
      </p:sp>
      <p:sp>
        <p:nvSpPr>
          <p:cNvPr id="29" name="Google Shape;29;p5"/>
          <p:cNvSpPr txBox="1"/>
          <p:nvPr/>
        </p:nvSpPr>
        <p:spPr>
          <a:xfrm>
            <a:off x="6159900" y="6022967"/>
            <a:ext cx="5590400" cy="4096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933" b="1">
                <a:solidFill>
                  <a:srgbClr val="57068C"/>
                </a:solidFill>
                <a:latin typeface="Montserrat"/>
                <a:ea typeface="Montserrat"/>
                <a:cs typeface="Montserrat"/>
                <a:sym typeface="Montserrat"/>
              </a:rPr>
              <a:pPr marL="0" lvl="0" indent="0" algn="r" rtl="0">
                <a:spcBef>
                  <a:spcPts val="0"/>
                </a:spcBef>
                <a:spcAft>
                  <a:spcPts val="0"/>
                </a:spcAft>
                <a:buNone/>
              </a:pPr>
              <a:t>‹#›</a:t>
            </a:fld>
            <a:endParaRPr sz="933" b="1">
              <a:solidFill>
                <a:srgbClr val="57068C"/>
              </a:solidFill>
              <a:latin typeface="Montserrat"/>
              <a:ea typeface="Montserrat"/>
              <a:cs typeface="Montserrat"/>
              <a:sym typeface="Montserrat"/>
            </a:endParaRPr>
          </a:p>
        </p:txBody>
      </p:sp>
    </p:spTree>
    <p:extLst>
      <p:ext uri="{BB962C8B-B14F-4D97-AF65-F5344CB8AC3E}">
        <p14:creationId xmlns:p14="http://schemas.microsoft.com/office/powerpoint/2010/main" val="1964864657"/>
      </p:ext>
    </p:extLst>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4B2-8C8B-E8F3-41EE-D905FB741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3B7A36-F900-E6B4-B74B-3E9A706832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5D99CE-E3E1-B41A-09FD-423EAD17A46E}"/>
              </a:ext>
            </a:extLst>
          </p:cNvPr>
          <p:cNvSpPr>
            <a:spLocks noGrp="1"/>
          </p:cNvSpPr>
          <p:nvPr>
            <p:ph type="dt" sz="half" idx="10"/>
          </p:nvPr>
        </p:nvSpPr>
        <p:spPr/>
        <p:txBody>
          <a:bodyPr/>
          <a:lstStyle/>
          <a:p>
            <a:fld id="{8F14B37B-54BF-5F43-98C7-92D60876A02E}" type="datetimeFigureOut">
              <a:rPr lang="en-US" smtClean="0"/>
              <a:t>1/24/26</a:t>
            </a:fld>
            <a:endParaRPr lang="en-US"/>
          </a:p>
        </p:txBody>
      </p:sp>
      <p:sp>
        <p:nvSpPr>
          <p:cNvPr id="5" name="Footer Placeholder 4">
            <a:extLst>
              <a:ext uri="{FF2B5EF4-FFF2-40B4-BE49-F238E27FC236}">
                <a16:creationId xmlns:a16="http://schemas.microsoft.com/office/drawing/2014/main" id="{429EE93F-0F79-27A5-62D4-7808D40979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A6B962-7969-BD36-0548-78C39844953E}"/>
              </a:ext>
            </a:extLst>
          </p:cNvPr>
          <p:cNvSpPr>
            <a:spLocks noGrp="1"/>
          </p:cNvSpPr>
          <p:nvPr>
            <p:ph type="sldNum" sz="quarter" idx="12"/>
          </p:nvPr>
        </p:nvSpPr>
        <p:spPr/>
        <p:txBody>
          <a:bodyPr/>
          <a:lstStyle/>
          <a:p>
            <a:fld id="{2B33BDDB-559B-6B4D-9AD9-30CB1587B367}" type="slidenum">
              <a:rPr lang="en-US" smtClean="0"/>
              <a:t>‹#›</a:t>
            </a:fld>
            <a:endParaRPr lang="en-US"/>
          </a:p>
        </p:txBody>
      </p:sp>
    </p:spTree>
    <p:extLst>
      <p:ext uri="{BB962C8B-B14F-4D97-AF65-F5344CB8AC3E}">
        <p14:creationId xmlns:p14="http://schemas.microsoft.com/office/powerpoint/2010/main" val="3111056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4585-9BE3-605A-5DDE-89F74D3287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C62A6F-BE2A-05F7-670E-81DE669F8DB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4EFB37-B2F5-5231-85D8-5F26A4030B74}"/>
              </a:ext>
            </a:extLst>
          </p:cNvPr>
          <p:cNvSpPr>
            <a:spLocks noGrp="1"/>
          </p:cNvSpPr>
          <p:nvPr>
            <p:ph type="dt" sz="half" idx="10"/>
          </p:nvPr>
        </p:nvSpPr>
        <p:spPr/>
        <p:txBody>
          <a:bodyPr/>
          <a:lstStyle/>
          <a:p>
            <a:fld id="{8F14B37B-54BF-5F43-98C7-92D60876A02E}" type="datetimeFigureOut">
              <a:rPr lang="en-US" smtClean="0"/>
              <a:t>1/24/26</a:t>
            </a:fld>
            <a:endParaRPr lang="en-US"/>
          </a:p>
        </p:txBody>
      </p:sp>
      <p:sp>
        <p:nvSpPr>
          <p:cNvPr id="5" name="Footer Placeholder 4">
            <a:extLst>
              <a:ext uri="{FF2B5EF4-FFF2-40B4-BE49-F238E27FC236}">
                <a16:creationId xmlns:a16="http://schemas.microsoft.com/office/drawing/2014/main" id="{F52B536E-576D-0B98-748D-4C50FAFB8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7D7B39-E869-E155-BBC8-A6380496D46C}"/>
              </a:ext>
            </a:extLst>
          </p:cNvPr>
          <p:cNvSpPr>
            <a:spLocks noGrp="1"/>
          </p:cNvSpPr>
          <p:nvPr>
            <p:ph type="sldNum" sz="quarter" idx="12"/>
          </p:nvPr>
        </p:nvSpPr>
        <p:spPr/>
        <p:txBody>
          <a:bodyPr/>
          <a:lstStyle/>
          <a:p>
            <a:fld id="{2B33BDDB-559B-6B4D-9AD9-30CB1587B367}" type="slidenum">
              <a:rPr lang="en-US" smtClean="0"/>
              <a:t>‹#›</a:t>
            </a:fld>
            <a:endParaRPr lang="en-US"/>
          </a:p>
        </p:txBody>
      </p:sp>
    </p:spTree>
    <p:extLst>
      <p:ext uri="{BB962C8B-B14F-4D97-AF65-F5344CB8AC3E}">
        <p14:creationId xmlns:p14="http://schemas.microsoft.com/office/powerpoint/2010/main" val="299505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A9D51-DA42-CD2E-68E5-C6FB64633A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EBAC6C-64DF-12A3-25B7-BF301BCA6D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EC3A49-FD49-59A4-8264-AD1A9227CF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54FC2C-4ED1-DEFD-E8CD-612B754166E6}"/>
              </a:ext>
            </a:extLst>
          </p:cNvPr>
          <p:cNvSpPr>
            <a:spLocks noGrp="1"/>
          </p:cNvSpPr>
          <p:nvPr>
            <p:ph type="dt" sz="half" idx="10"/>
          </p:nvPr>
        </p:nvSpPr>
        <p:spPr/>
        <p:txBody>
          <a:bodyPr/>
          <a:lstStyle/>
          <a:p>
            <a:fld id="{8F14B37B-54BF-5F43-98C7-92D60876A02E}" type="datetimeFigureOut">
              <a:rPr lang="en-US" smtClean="0"/>
              <a:t>1/24/26</a:t>
            </a:fld>
            <a:endParaRPr lang="en-US"/>
          </a:p>
        </p:txBody>
      </p:sp>
      <p:sp>
        <p:nvSpPr>
          <p:cNvPr id="6" name="Footer Placeholder 5">
            <a:extLst>
              <a:ext uri="{FF2B5EF4-FFF2-40B4-BE49-F238E27FC236}">
                <a16:creationId xmlns:a16="http://schemas.microsoft.com/office/drawing/2014/main" id="{38DCE97E-112D-A772-5168-96409C720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5689C-899E-3E2F-EF72-63F231386346}"/>
              </a:ext>
            </a:extLst>
          </p:cNvPr>
          <p:cNvSpPr>
            <a:spLocks noGrp="1"/>
          </p:cNvSpPr>
          <p:nvPr>
            <p:ph type="sldNum" sz="quarter" idx="12"/>
          </p:nvPr>
        </p:nvSpPr>
        <p:spPr/>
        <p:txBody>
          <a:bodyPr/>
          <a:lstStyle/>
          <a:p>
            <a:fld id="{2B33BDDB-559B-6B4D-9AD9-30CB1587B367}" type="slidenum">
              <a:rPr lang="en-US" smtClean="0"/>
              <a:t>‹#›</a:t>
            </a:fld>
            <a:endParaRPr lang="en-US"/>
          </a:p>
        </p:txBody>
      </p:sp>
    </p:spTree>
    <p:extLst>
      <p:ext uri="{BB962C8B-B14F-4D97-AF65-F5344CB8AC3E}">
        <p14:creationId xmlns:p14="http://schemas.microsoft.com/office/powerpoint/2010/main" val="3776609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94CA-54E3-E5E4-70A0-5EF51C1BB3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941E06-5951-D2BA-48D4-FEB731811C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FB94E1-E6B9-D9EC-588B-41D80FAE99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00E57E-1584-BA90-2BBC-5C346BE912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EED9B-34AC-03D9-8821-CA2A51BC2A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35BDED-5C2D-D285-5A95-0DAFF2E18C73}"/>
              </a:ext>
            </a:extLst>
          </p:cNvPr>
          <p:cNvSpPr>
            <a:spLocks noGrp="1"/>
          </p:cNvSpPr>
          <p:nvPr>
            <p:ph type="dt" sz="half" idx="10"/>
          </p:nvPr>
        </p:nvSpPr>
        <p:spPr/>
        <p:txBody>
          <a:bodyPr/>
          <a:lstStyle/>
          <a:p>
            <a:fld id="{8F14B37B-54BF-5F43-98C7-92D60876A02E}" type="datetimeFigureOut">
              <a:rPr lang="en-US" smtClean="0"/>
              <a:t>1/24/26</a:t>
            </a:fld>
            <a:endParaRPr lang="en-US"/>
          </a:p>
        </p:txBody>
      </p:sp>
      <p:sp>
        <p:nvSpPr>
          <p:cNvPr id="8" name="Footer Placeholder 7">
            <a:extLst>
              <a:ext uri="{FF2B5EF4-FFF2-40B4-BE49-F238E27FC236}">
                <a16:creationId xmlns:a16="http://schemas.microsoft.com/office/drawing/2014/main" id="{C1CE704B-C82F-41B9-42C0-A14403DCC8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7631B8-6717-8B61-7BEE-91EFDC1B35FD}"/>
              </a:ext>
            </a:extLst>
          </p:cNvPr>
          <p:cNvSpPr>
            <a:spLocks noGrp="1"/>
          </p:cNvSpPr>
          <p:nvPr>
            <p:ph type="sldNum" sz="quarter" idx="12"/>
          </p:nvPr>
        </p:nvSpPr>
        <p:spPr/>
        <p:txBody>
          <a:bodyPr/>
          <a:lstStyle/>
          <a:p>
            <a:fld id="{2B33BDDB-559B-6B4D-9AD9-30CB1587B367}" type="slidenum">
              <a:rPr lang="en-US" smtClean="0"/>
              <a:t>‹#›</a:t>
            </a:fld>
            <a:endParaRPr lang="en-US"/>
          </a:p>
        </p:txBody>
      </p:sp>
    </p:spTree>
    <p:extLst>
      <p:ext uri="{BB962C8B-B14F-4D97-AF65-F5344CB8AC3E}">
        <p14:creationId xmlns:p14="http://schemas.microsoft.com/office/powerpoint/2010/main" val="771543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92E8-B0A6-25A0-FE4B-C9EE3628A1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D52775-D268-B3C3-2661-D1D69C78827E}"/>
              </a:ext>
            </a:extLst>
          </p:cNvPr>
          <p:cNvSpPr>
            <a:spLocks noGrp="1"/>
          </p:cNvSpPr>
          <p:nvPr>
            <p:ph type="dt" sz="half" idx="10"/>
          </p:nvPr>
        </p:nvSpPr>
        <p:spPr/>
        <p:txBody>
          <a:bodyPr/>
          <a:lstStyle/>
          <a:p>
            <a:fld id="{8F14B37B-54BF-5F43-98C7-92D60876A02E}" type="datetimeFigureOut">
              <a:rPr lang="en-US" smtClean="0"/>
              <a:t>1/24/26</a:t>
            </a:fld>
            <a:endParaRPr lang="en-US"/>
          </a:p>
        </p:txBody>
      </p:sp>
      <p:sp>
        <p:nvSpPr>
          <p:cNvPr id="4" name="Footer Placeholder 3">
            <a:extLst>
              <a:ext uri="{FF2B5EF4-FFF2-40B4-BE49-F238E27FC236}">
                <a16:creationId xmlns:a16="http://schemas.microsoft.com/office/drawing/2014/main" id="{23A7BF6E-B7FD-8EF6-1CBA-D413DCEA61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6D8515-C203-1533-70E3-41C9818EAC6F}"/>
              </a:ext>
            </a:extLst>
          </p:cNvPr>
          <p:cNvSpPr>
            <a:spLocks noGrp="1"/>
          </p:cNvSpPr>
          <p:nvPr>
            <p:ph type="sldNum" sz="quarter" idx="12"/>
          </p:nvPr>
        </p:nvSpPr>
        <p:spPr/>
        <p:txBody>
          <a:bodyPr/>
          <a:lstStyle/>
          <a:p>
            <a:fld id="{2B33BDDB-559B-6B4D-9AD9-30CB1587B367}" type="slidenum">
              <a:rPr lang="en-US" smtClean="0"/>
              <a:t>‹#›</a:t>
            </a:fld>
            <a:endParaRPr lang="en-US"/>
          </a:p>
        </p:txBody>
      </p:sp>
    </p:spTree>
    <p:extLst>
      <p:ext uri="{BB962C8B-B14F-4D97-AF65-F5344CB8AC3E}">
        <p14:creationId xmlns:p14="http://schemas.microsoft.com/office/powerpoint/2010/main" val="316211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77166E-56B0-FF3D-BABD-7FDB1801F12A}"/>
              </a:ext>
            </a:extLst>
          </p:cNvPr>
          <p:cNvSpPr>
            <a:spLocks noGrp="1"/>
          </p:cNvSpPr>
          <p:nvPr>
            <p:ph type="dt" sz="half" idx="10"/>
          </p:nvPr>
        </p:nvSpPr>
        <p:spPr/>
        <p:txBody>
          <a:bodyPr/>
          <a:lstStyle/>
          <a:p>
            <a:fld id="{8F14B37B-54BF-5F43-98C7-92D60876A02E}" type="datetimeFigureOut">
              <a:rPr lang="en-US" smtClean="0"/>
              <a:t>1/24/26</a:t>
            </a:fld>
            <a:endParaRPr lang="en-US"/>
          </a:p>
        </p:txBody>
      </p:sp>
      <p:sp>
        <p:nvSpPr>
          <p:cNvPr id="3" name="Footer Placeholder 2">
            <a:extLst>
              <a:ext uri="{FF2B5EF4-FFF2-40B4-BE49-F238E27FC236}">
                <a16:creationId xmlns:a16="http://schemas.microsoft.com/office/drawing/2014/main" id="{6DD130C0-6846-AE4F-458D-FBAA1EB09C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684AB3-8F88-4E7A-B1B1-2387F69F551C}"/>
              </a:ext>
            </a:extLst>
          </p:cNvPr>
          <p:cNvSpPr>
            <a:spLocks noGrp="1"/>
          </p:cNvSpPr>
          <p:nvPr>
            <p:ph type="sldNum" sz="quarter" idx="12"/>
          </p:nvPr>
        </p:nvSpPr>
        <p:spPr/>
        <p:txBody>
          <a:bodyPr/>
          <a:lstStyle/>
          <a:p>
            <a:fld id="{2B33BDDB-559B-6B4D-9AD9-30CB1587B367}" type="slidenum">
              <a:rPr lang="en-US" smtClean="0"/>
              <a:t>‹#›</a:t>
            </a:fld>
            <a:endParaRPr lang="en-US"/>
          </a:p>
        </p:txBody>
      </p:sp>
    </p:spTree>
    <p:extLst>
      <p:ext uri="{BB962C8B-B14F-4D97-AF65-F5344CB8AC3E}">
        <p14:creationId xmlns:p14="http://schemas.microsoft.com/office/powerpoint/2010/main" val="3682718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AA79-142B-016F-F4B3-3D08C53C5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EC5647-6ED4-1086-5A49-29DC115FF1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3517F1-ACB4-F7EE-B836-AB0BB7180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3783FE-87D5-1727-5254-887FA122C8E7}"/>
              </a:ext>
            </a:extLst>
          </p:cNvPr>
          <p:cNvSpPr>
            <a:spLocks noGrp="1"/>
          </p:cNvSpPr>
          <p:nvPr>
            <p:ph type="dt" sz="half" idx="10"/>
          </p:nvPr>
        </p:nvSpPr>
        <p:spPr/>
        <p:txBody>
          <a:bodyPr/>
          <a:lstStyle/>
          <a:p>
            <a:fld id="{8F14B37B-54BF-5F43-98C7-92D60876A02E}" type="datetimeFigureOut">
              <a:rPr lang="en-US" smtClean="0"/>
              <a:t>1/24/26</a:t>
            </a:fld>
            <a:endParaRPr lang="en-US"/>
          </a:p>
        </p:txBody>
      </p:sp>
      <p:sp>
        <p:nvSpPr>
          <p:cNvPr id="6" name="Footer Placeholder 5">
            <a:extLst>
              <a:ext uri="{FF2B5EF4-FFF2-40B4-BE49-F238E27FC236}">
                <a16:creationId xmlns:a16="http://schemas.microsoft.com/office/drawing/2014/main" id="{E372E215-0652-8FF5-CDC5-8245836ACE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4DA2F-496D-13EB-7B78-5B1A4F52645A}"/>
              </a:ext>
            </a:extLst>
          </p:cNvPr>
          <p:cNvSpPr>
            <a:spLocks noGrp="1"/>
          </p:cNvSpPr>
          <p:nvPr>
            <p:ph type="sldNum" sz="quarter" idx="12"/>
          </p:nvPr>
        </p:nvSpPr>
        <p:spPr/>
        <p:txBody>
          <a:bodyPr/>
          <a:lstStyle/>
          <a:p>
            <a:fld id="{2B33BDDB-559B-6B4D-9AD9-30CB1587B367}" type="slidenum">
              <a:rPr lang="en-US" smtClean="0"/>
              <a:t>‹#›</a:t>
            </a:fld>
            <a:endParaRPr lang="en-US"/>
          </a:p>
        </p:txBody>
      </p:sp>
    </p:spTree>
    <p:extLst>
      <p:ext uri="{BB962C8B-B14F-4D97-AF65-F5344CB8AC3E}">
        <p14:creationId xmlns:p14="http://schemas.microsoft.com/office/powerpoint/2010/main" val="139280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5A3BA-143A-2B15-A8E5-473BB20E7B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D97309-65DE-0A9C-AAA1-977AAEC3F5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66644C-E379-3B66-E7B8-DC6EC229A3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740F45-4EEC-1A59-FE98-80CC3A91BDC0}"/>
              </a:ext>
            </a:extLst>
          </p:cNvPr>
          <p:cNvSpPr>
            <a:spLocks noGrp="1"/>
          </p:cNvSpPr>
          <p:nvPr>
            <p:ph type="dt" sz="half" idx="10"/>
          </p:nvPr>
        </p:nvSpPr>
        <p:spPr/>
        <p:txBody>
          <a:bodyPr/>
          <a:lstStyle/>
          <a:p>
            <a:fld id="{8F14B37B-54BF-5F43-98C7-92D60876A02E}" type="datetimeFigureOut">
              <a:rPr lang="en-US" smtClean="0"/>
              <a:t>1/24/26</a:t>
            </a:fld>
            <a:endParaRPr lang="en-US"/>
          </a:p>
        </p:txBody>
      </p:sp>
      <p:sp>
        <p:nvSpPr>
          <p:cNvPr id="6" name="Footer Placeholder 5">
            <a:extLst>
              <a:ext uri="{FF2B5EF4-FFF2-40B4-BE49-F238E27FC236}">
                <a16:creationId xmlns:a16="http://schemas.microsoft.com/office/drawing/2014/main" id="{78CF8746-C399-EF2A-0AF6-31C229852F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E983F9-A4E0-925F-E244-C23879BA9E02}"/>
              </a:ext>
            </a:extLst>
          </p:cNvPr>
          <p:cNvSpPr>
            <a:spLocks noGrp="1"/>
          </p:cNvSpPr>
          <p:nvPr>
            <p:ph type="sldNum" sz="quarter" idx="12"/>
          </p:nvPr>
        </p:nvSpPr>
        <p:spPr/>
        <p:txBody>
          <a:bodyPr/>
          <a:lstStyle/>
          <a:p>
            <a:fld id="{2B33BDDB-559B-6B4D-9AD9-30CB1587B367}" type="slidenum">
              <a:rPr lang="en-US" smtClean="0"/>
              <a:t>‹#›</a:t>
            </a:fld>
            <a:endParaRPr lang="en-US"/>
          </a:p>
        </p:txBody>
      </p:sp>
    </p:spTree>
    <p:extLst>
      <p:ext uri="{BB962C8B-B14F-4D97-AF65-F5344CB8AC3E}">
        <p14:creationId xmlns:p14="http://schemas.microsoft.com/office/powerpoint/2010/main" val="3909420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8617F-C222-281E-99C0-AFBB4A405E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56FFB4-5126-0278-ED47-66E44B9030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A107E0-0FDA-C559-4350-35B9919982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14B37B-54BF-5F43-98C7-92D60876A02E}" type="datetimeFigureOut">
              <a:rPr lang="en-US" smtClean="0"/>
              <a:t>1/24/26</a:t>
            </a:fld>
            <a:endParaRPr lang="en-US"/>
          </a:p>
        </p:txBody>
      </p:sp>
      <p:sp>
        <p:nvSpPr>
          <p:cNvPr id="5" name="Footer Placeholder 4">
            <a:extLst>
              <a:ext uri="{FF2B5EF4-FFF2-40B4-BE49-F238E27FC236}">
                <a16:creationId xmlns:a16="http://schemas.microsoft.com/office/drawing/2014/main" id="{60D5C40D-AFD5-F23C-C4DD-1D09359FF3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FC9E5E-13CC-02E1-E1FC-87B5DE9FE9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33BDDB-559B-6B4D-9AD9-30CB1587B367}" type="slidenum">
              <a:rPr lang="en-US" smtClean="0"/>
              <a:t>‹#›</a:t>
            </a:fld>
            <a:endParaRPr lang="en-US"/>
          </a:p>
        </p:txBody>
      </p:sp>
    </p:spTree>
    <p:extLst>
      <p:ext uri="{BB962C8B-B14F-4D97-AF65-F5344CB8AC3E}">
        <p14:creationId xmlns:p14="http://schemas.microsoft.com/office/powerpoint/2010/main" val="3778345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90;p18">
            <a:extLst>
              <a:ext uri="{FF2B5EF4-FFF2-40B4-BE49-F238E27FC236}">
                <a16:creationId xmlns:a16="http://schemas.microsoft.com/office/drawing/2014/main" id="{491947BD-9964-430F-14FA-FB95F1E25C3F}"/>
              </a:ext>
            </a:extLst>
          </p:cNvPr>
          <p:cNvSpPr txBox="1">
            <a:spLocks/>
          </p:cNvSpPr>
          <p:nvPr/>
        </p:nvSpPr>
        <p:spPr>
          <a:xfrm>
            <a:off x="617445" y="2437405"/>
            <a:ext cx="11682512"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000" dirty="0">
                <a:solidFill>
                  <a:schemeClr val="tx1"/>
                </a:solidFill>
                <a:latin typeface="Montserrat"/>
                <a:ea typeface="Montserrat"/>
                <a:cs typeface="Montserrat"/>
                <a:sym typeface="Montserrat"/>
              </a:rPr>
              <a:t>AI for Scientific Research with Better Agentic Search Systems </a:t>
            </a:r>
          </a:p>
        </p:txBody>
      </p:sp>
      <p:sp>
        <p:nvSpPr>
          <p:cNvPr id="12" name="Google Shape;90;p18">
            <a:extLst>
              <a:ext uri="{FF2B5EF4-FFF2-40B4-BE49-F238E27FC236}">
                <a16:creationId xmlns:a16="http://schemas.microsoft.com/office/drawing/2014/main" id="{B64F2AA3-23D0-46FD-61BD-C74028722538}"/>
              </a:ext>
            </a:extLst>
          </p:cNvPr>
          <p:cNvSpPr txBox="1">
            <a:spLocks/>
          </p:cNvSpPr>
          <p:nvPr/>
        </p:nvSpPr>
        <p:spPr>
          <a:xfrm>
            <a:off x="3706178" y="4225439"/>
            <a:ext cx="9632995"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800" dirty="0">
                <a:solidFill>
                  <a:schemeClr val="tx1"/>
                </a:solidFill>
                <a:latin typeface="Montserrat"/>
                <a:ea typeface="Montserrat"/>
                <a:cs typeface="Montserrat"/>
                <a:sym typeface="Montserrat"/>
              </a:rPr>
              <a:t>          Chen Zhao</a:t>
            </a:r>
          </a:p>
          <a:p>
            <a:r>
              <a:rPr lang="en-US" sz="2800" dirty="0">
                <a:solidFill>
                  <a:schemeClr val="tx1"/>
                </a:solidFill>
                <a:latin typeface="Montserrat"/>
                <a:ea typeface="Montserrat"/>
                <a:cs typeface="Montserrat"/>
                <a:sym typeface="Montserrat"/>
              </a:rPr>
              <a:t>NYU Shanghai &amp; NYU</a:t>
            </a:r>
          </a:p>
          <a:p>
            <a:r>
              <a:rPr lang="en-US" sz="3200" dirty="0">
                <a:solidFill>
                  <a:schemeClr val="bg2"/>
                </a:solidFill>
                <a:latin typeface="Montserrat"/>
                <a:ea typeface="Montserrat"/>
                <a:cs typeface="Montserrat"/>
                <a:sym typeface="Montserrat"/>
              </a:rPr>
              <a:t>	</a:t>
            </a:r>
          </a:p>
        </p:txBody>
      </p:sp>
    </p:spTree>
    <p:extLst>
      <p:ext uri="{BB962C8B-B14F-4D97-AF65-F5344CB8AC3E}">
        <p14:creationId xmlns:p14="http://schemas.microsoft.com/office/powerpoint/2010/main" val="4148924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5F0F7-20E7-AFC0-441B-E23086EBF7CE}"/>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A776D54E-D220-B3B9-C856-47A515CB3039}"/>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Definition</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of</a:t>
            </a:r>
            <a:r>
              <a:rPr lang="zh-CN" altLang="en-US" sz="3067" b="1" dirty="0">
                <a:solidFill>
                  <a:srgbClr val="7030A0"/>
                </a:solidFill>
                <a:latin typeface="Montserrat"/>
                <a:ea typeface="Montserrat"/>
                <a:cs typeface="Montserrat"/>
                <a:sym typeface="Montserrat"/>
              </a:rPr>
              <a:t> </a:t>
            </a:r>
            <a:r>
              <a:rPr lang="en-US" sz="3067" b="1" dirty="0">
                <a:solidFill>
                  <a:srgbClr val="7030A0"/>
                </a:solidFill>
                <a:latin typeface="Montserrat"/>
                <a:ea typeface="Montserrat"/>
                <a:cs typeface="Montserrat"/>
                <a:sym typeface="Montserrat"/>
              </a:rPr>
              <a:t>Agentic Search</a:t>
            </a:r>
          </a:p>
        </p:txBody>
      </p:sp>
      <p:sp>
        <p:nvSpPr>
          <p:cNvPr id="14" name="TextBox 13">
            <a:extLst>
              <a:ext uri="{FF2B5EF4-FFF2-40B4-BE49-F238E27FC236}">
                <a16:creationId xmlns:a16="http://schemas.microsoft.com/office/drawing/2014/main" id="{A0DF5D2B-AEF8-C7AA-4AF6-EC7E6BD8C35E}"/>
              </a:ext>
            </a:extLst>
          </p:cNvPr>
          <p:cNvSpPr txBox="1"/>
          <p:nvPr/>
        </p:nvSpPr>
        <p:spPr>
          <a:xfrm>
            <a:off x="858136" y="2760836"/>
            <a:ext cx="10790664" cy="1336328"/>
          </a:xfrm>
          <a:prstGeom prst="rect">
            <a:avLst/>
          </a:prstGeom>
          <a:noFill/>
        </p:spPr>
        <p:txBody>
          <a:bodyPr wrap="square">
            <a:spAutoFit/>
          </a:bodyPr>
          <a:lstStyle/>
          <a:p>
            <a:pPr>
              <a:lnSpc>
                <a:spcPct val="115000"/>
              </a:lnSpc>
              <a:spcBef>
                <a:spcPts val="800"/>
              </a:spcBef>
            </a:pPr>
            <a:r>
              <a:rPr lang="en-US" sz="2400" u="sng" dirty="0">
                <a:latin typeface="Montserrat" pitchFamily="2" charset="77"/>
                <a:ea typeface="Lato"/>
                <a:cs typeface="Lato"/>
                <a:sym typeface="Lato"/>
              </a:rPr>
              <a:t>A natural evolution of retrieval-augmented generation (RAG): </a:t>
            </a:r>
            <a:r>
              <a:rPr lang="en-US" sz="2400" dirty="0">
                <a:latin typeface="Montserrat" pitchFamily="2" charset="77"/>
                <a:ea typeface="Lato"/>
                <a:cs typeface="Lato"/>
                <a:sym typeface="Lato"/>
              </a:rPr>
              <a:t>Where LLM based agents actively </a:t>
            </a:r>
            <a:r>
              <a:rPr lang="en-US" sz="2400" b="1" i="1" u="sng" dirty="0">
                <a:latin typeface="Montserrat" pitchFamily="2" charset="77"/>
                <a:ea typeface="Lato"/>
                <a:cs typeface="Lato"/>
                <a:sym typeface="Lato"/>
              </a:rPr>
              <a:t>plan, execute and refine research processes </a:t>
            </a:r>
            <a:r>
              <a:rPr lang="en-US" sz="2400" dirty="0">
                <a:latin typeface="Montserrat" pitchFamily="2" charset="77"/>
                <a:ea typeface="Lato"/>
                <a:cs typeface="Lato"/>
                <a:sym typeface="Lato"/>
              </a:rPr>
              <a:t>to achieve complex information-seeking goals.</a:t>
            </a:r>
            <a:endParaRPr lang="en-US" sz="2400" u="sng" dirty="0">
              <a:latin typeface="Montserrat" pitchFamily="2" charset="77"/>
              <a:ea typeface="Lato"/>
              <a:cs typeface="Lato"/>
              <a:sym typeface="Lato"/>
            </a:endParaRPr>
          </a:p>
        </p:txBody>
      </p:sp>
    </p:spTree>
    <p:extLst>
      <p:ext uri="{BB962C8B-B14F-4D97-AF65-F5344CB8AC3E}">
        <p14:creationId xmlns:p14="http://schemas.microsoft.com/office/powerpoint/2010/main" val="275593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F4409-5301-9839-C073-DCCBC60AB9A8}"/>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DBF60E44-9832-FF0D-407D-849403C1D4AB}"/>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My Understanding of Agentic Search</a:t>
            </a:r>
            <a:endParaRPr lang="en-US" sz="3067" b="1" dirty="0">
              <a:solidFill>
                <a:srgbClr val="7030A0"/>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B390C7FB-E7D4-4887-E04E-E6277514BBBB}"/>
              </a:ext>
            </a:extLst>
          </p:cNvPr>
          <p:cNvPicPr>
            <a:picLocks noChangeAspect="1"/>
          </p:cNvPicPr>
          <p:nvPr/>
        </p:nvPicPr>
        <p:blipFill>
          <a:blip r:embed="rId3"/>
          <a:stretch>
            <a:fillRect/>
          </a:stretch>
        </p:blipFill>
        <p:spPr>
          <a:xfrm>
            <a:off x="807985" y="1725511"/>
            <a:ext cx="805600" cy="805600"/>
          </a:xfrm>
          <a:prstGeom prst="rect">
            <a:avLst/>
          </a:prstGeom>
        </p:spPr>
      </p:pic>
      <p:sp>
        <p:nvSpPr>
          <p:cNvPr id="4" name="TextBox 3">
            <a:extLst>
              <a:ext uri="{FF2B5EF4-FFF2-40B4-BE49-F238E27FC236}">
                <a16:creationId xmlns:a16="http://schemas.microsoft.com/office/drawing/2014/main" id="{AC421E61-F78E-B6AF-7B23-287BBF7EE4E1}"/>
              </a:ext>
            </a:extLst>
          </p:cNvPr>
          <p:cNvSpPr txBox="1"/>
          <p:nvPr/>
        </p:nvSpPr>
        <p:spPr>
          <a:xfrm>
            <a:off x="1622627" y="1967951"/>
            <a:ext cx="1460815" cy="461665"/>
          </a:xfrm>
          <a:prstGeom prst="rect">
            <a:avLst/>
          </a:prstGeom>
          <a:noFill/>
        </p:spPr>
        <p:txBody>
          <a:bodyPr wrap="square">
            <a:spAutoFit/>
          </a:bodyPr>
          <a:lstStyle/>
          <a:p>
            <a:r>
              <a:rPr lang="en-US" sz="2200" b="1" dirty="0">
                <a:solidFill>
                  <a:srgbClr val="7030A0"/>
                </a:solidFill>
                <a:latin typeface="Montserrat" pitchFamily="2" charset="77"/>
              </a:rPr>
              <a:t>Goal</a:t>
            </a:r>
            <a:r>
              <a:rPr lang="en-US" sz="2400" b="1" dirty="0">
                <a:solidFill>
                  <a:srgbClr val="A58ABA"/>
                </a:solidFill>
                <a:latin typeface="Montserrat" pitchFamily="2" charset="77"/>
              </a:rPr>
              <a:t>:</a:t>
            </a:r>
            <a:endParaRPr lang="en-US" sz="2000" dirty="0">
              <a:solidFill>
                <a:srgbClr val="A58ABA"/>
              </a:solidFill>
            </a:endParaRPr>
          </a:p>
        </p:txBody>
      </p:sp>
      <p:sp>
        <p:nvSpPr>
          <p:cNvPr id="5" name="TextBox 4">
            <a:extLst>
              <a:ext uri="{FF2B5EF4-FFF2-40B4-BE49-F238E27FC236}">
                <a16:creationId xmlns:a16="http://schemas.microsoft.com/office/drawing/2014/main" id="{01613E0D-D08A-8923-12F6-3F363076276B}"/>
              </a:ext>
            </a:extLst>
          </p:cNvPr>
          <p:cNvSpPr txBox="1"/>
          <p:nvPr/>
        </p:nvSpPr>
        <p:spPr>
          <a:xfrm>
            <a:off x="2428227" y="1983339"/>
            <a:ext cx="6103088" cy="430887"/>
          </a:xfrm>
          <a:prstGeom prst="rect">
            <a:avLst/>
          </a:prstGeom>
          <a:noFill/>
        </p:spPr>
        <p:txBody>
          <a:bodyPr wrap="square">
            <a:spAutoFit/>
          </a:bodyPr>
          <a:lstStyle/>
          <a:p>
            <a:r>
              <a:rPr lang="en-US" altLang="zh-CN" sz="2200" b="1" dirty="0">
                <a:solidFill>
                  <a:srgbClr val="7030A0"/>
                </a:solidFill>
                <a:latin typeface="Montserrat" pitchFamily="2" charset="77"/>
              </a:rPr>
              <a:t>Complex Information Seeking</a:t>
            </a:r>
            <a:endParaRPr lang="en-US" sz="2200" b="1" dirty="0">
              <a:solidFill>
                <a:srgbClr val="7030A0"/>
              </a:solidFill>
            </a:endParaRPr>
          </a:p>
        </p:txBody>
      </p:sp>
      <p:sp>
        <p:nvSpPr>
          <p:cNvPr id="6" name="Rectangle 5">
            <a:extLst>
              <a:ext uri="{FF2B5EF4-FFF2-40B4-BE49-F238E27FC236}">
                <a16:creationId xmlns:a16="http://schemas.microsoft.com/office/drawing/2014/main" id="{3319A9BE-4D0C-0C31-039C-F5D0AD373220}"/>
              </a:ext>
            </a:extLst>
          </p:cNvPr>
          <p:cNvSpPr/>
          <p:nvPr/>
        </p:nvSpPr>
        <p:spPr>
          <a:xfrm>
            <a:off x="1118863" y="3663856"/>
            <a:ext cx="989444" cy="451884"/>
          </a:xfrm>
          <a:prstGeom prst="rect">
            <a:avLst/>
          </a:prstGeom>
          <a:solidFill>
            <a:srgbClr val="A5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Montserrat" pitchFamily="2" charset="77"/>
              </a:rPr>
              <a:t>REQ2</a:t>
            </a:r>
          </a:p>
        </p:txBody>
      </p:sp>
      <p:sp>
        <p:nvSpPr>
          <p:cNvPr id="7" name="TextBox 6">
            <a:extLst>
              <a:ext uri="{FF2B5EF4-FFF2-40B4-BE49-F238E27FC236}">
                <a16:creationId xmlns:a16="http://schemas.microsoft.com/office/drawing/2014/main" id="{540939E3-88E8-45C1-7B50-767D0AB77A68}"/>
              </a:ext>
            </a:extLst>
          </p:cNvPr>
          <p:cNvSpPr txBox="1"/>
          <p:nvPr/>
        </p:nvSpPr>
        <p:spPr>
          <a:xfrm>
            <a:off x="2234516" y="3674354"/>
            <a:ext cx="9584589" cy="430887"/>
          </a:xfrm>
          <a:prstGeom prst="rect">
            <a:avLst/>
          </a:prstGeom>
          <a:noFill/>
        </p:spPr>
        <p:txBody>
          <a:bodyPr wrap="square">
            <a:spAutoFit/>
          </a:bodyPr>
          <a:lstStyle/>
          <a:p>
            <a:r>
              <a:rPr lang="en-US" sz="2200" b="1" dirty="0">
                <a:latin typeface="Montserrat" pitchFamily="2" charset="77"/>
              </a:rPr>
              <a:t>Retrieval: </a:t>
            </a:r>
            <a:r>
              <a:rPr lang="en-US" sz="2200" dirty="0">
                <a:latin typeface="Montserrat" pitchFamily="2" charset="77"/>
              </a:rPr>
              <a:t>Finding relevant information from different dimensions</a:t>
            </a:r>
          </a:p>
        </p:txBody>
      </p:sp>
      <p:pic>
        <p:nvPicPr>
          <p:cNvPr id="9" name="Picture 8">
            <a:extLst>
              <a:ext uri="{FF2B5EF4-FFF2-40B4-BE49-F238E27FC236}">
                <a16:creationId xmlns:a16="http://schemas.microsoft.com/office/drawing/2014/main" id="{525AD5AE-6C82-2846-3534-44251B1CAEA6}"/>
              </a:ext>
            </a:extLst>
          </p:cNvPr>
          <p:cNvPicPr>
            <a:picLocks noChangeAspect="1"/>
          </p:cNvPicPr>
          <p:nvPr/>
        </p:nvPicPr>
        <p:blipFill>
          <a:blip r:embed="rId4"/>
          <a:stretch>
            <a:fillRect/>
          </a:stretch>
        </p:blipFill>
        <p:spPr>
          <a:xfrm>
            <a:off x="10552866" y="3348044"/>
            <a:ext cx="448505" cy="448505"/>
          </a:xfrm>
          <a:prstGeom prst="rect">
            <a:avLst/>
          </a:prstGeom>
        </p:spPr>
      </p:pic>
      <p:pic>
        <p:nvPicPr>
          <p:cNvPr id="10" name="Picture 9">
            <a:extLst>
              <a:ext uri="{FF2B5EF4-FFF2-40B4-BE49-F238E27FC236}">
                <a16:creationId xmlns:a16="http://schemas.microsoft.com/office/drawing/2014/main" id="{E6E5ACF1-2411-6AD2-3A6B-DDFFA338CB2D}"/>
              </a:ext>
            </a:extLst>
          </p:cNvPr>
          <p:cNvPicPr>
            <a:picLocks noChangeAspect="1"/>
          </p:cNvPicPr>
          <p:nvPr/>
        </p:nvPicPr>
        <p:blipFill>
          <a:blip r:embed="rId5"/>
          <a:stretch>
            <a:fillRect/>
          </a:stretch>
        </p:blipFill>
        <p:spPr>
          <a:xfrm>
            <a:off x="10903329" y="3254797"/>
            <a:ext cx="635000" cy="635000"/>
          </a:xfrm>
          <a:prstGeom prst="rect">
            <a:avLst/>
          </a:prstGeom>
        </p:spPr>
      </p:pic>
      <p:sp>
        <p:nvSpPr>
          <p:cNvPr id="11" name="Rectangle 10">
            <a:extLst>
              <a:ext uri="{FF2B5EF4-FFF2-40B4-BE49-F238E27FC236}">
                <a16:creationId xmlns:a16="http://schemas.microsoft.com/office/drawing/2014/main" id="{984846D8-810E-6E77-B627-2E087557B7B1}"/>
              </a:ext>
            </a:extLst>
          </p:cNvPr>
          <p:cNvSpPr/>
          <p:nvPr/>
        </p:nvSpPr>
        <p:spPr>
          <a:xfrm>
            <a:off x="1126436" y="4340927"/>
            <a:ext cx="989444" cy="451884"/>
          </a:xfrm>
          <a:prstGeom prst="rect">
            <a:avLst/>
          </a:prstGeom>
          <a:solidFill>
            <a:srgbClr val="A5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Montserrat" pitchFamily="2" charset="77"/>
              </a:rPr>
              <a:t>REQ3</a:t>
            </a:r>
          </a:p>
        </p:txBody>
      </p:sp>
      <p:sp>
        <p:nvSpPr>
          <p:cNvPr id="13" name="TextBox 12">
            <a:extLst>
              <a:ext uri="{FF2B5EF4-FFF2-40B4-BE49-F238E27FC236}">
                <a16:creationId xmlns:a16="http://schemas.microsoft.com/office/drawing/2014/main" id="{C826B893-4E87-DF9B-FB88-8777089D43C6}"/>
              </a:ext>
            </a:extLst>
          </p:cNvPr>
          <p:cNvSpPr txBox="1"/>
          <p:nvPr/>
        </p:nvSpPr>
        <p:spPr>
          <a:xfrm>
            <a:off x="2234517" y="4345517"/>
            <a:ext cx="9414283" cy="430887"/>
          </a:xfrm>
          <a:prstGeom prst="rect">
            <a:avLst/>
          </a:prstGeom>
          <a:noFill/>
        </p:spPr>
        <p:txBody>
          <a:bodyPr wrap="square">
            <a:spAutoFit/>
          </a:bodyPr>
          <a:lstStyle/>
          <a:p>
            <a:r>
              <a:rPr lang="en-US" sz="2200" b="1" dirty="0">
                <a:latin typeface="Montserrat" pitchFamily="2" charset="77"/>
              </a:rPr>
              <a:t>Reasoning: </a:t>
            </a:r>
            <a:r>
              <a:rPr lang="en-US" sz="2200" dirty="0">
                <a:latin typeface="Montserrat" pitchFamily="2" charset="77"/>
              </a:rPr>
              <a:t>Synthesis the information and output the report</a:t>
            </a:r>
          </a:p>
        </p:txBody>
      </p:sp>
      <p:sp>
        <p:nvSpPr>
          <p:cNvPr id="15" name="Rectangle 14">
            <a:extLst>
              <a:ext uri="{FF2B5EF4-FFF2-40B4-BE49-F238E27FC236}">
                <a16:creationId xmlns:a16="http://schemas.microsoft.com/office/drawing/2014/main" id="{AD57D326-6326-8EF1-F917-96043FE7E997}"/>
              </a:ext>
            </a:extLst>
          </p:cNvPr>
          <p:cNvSpPr/>
          <p:nvPr/>
        </p:nvSpPr>
        <p:spPr>
          <a:xfrm>
            <a:off x="1126436" y="2958002"/>
            <a:ext cx="989444" cy="451884"/>
          </a:xfrm>
          <a:prstGeom prst="rect">
            <a:avLst/>
          </a:prstGeom>
          <a:solidFill>
            <a:srgbClr val="A5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Montserrat" pitchFamily="2" charset="77"/>
              </a:rPr>
              <a:t>REQ1</a:t>
            </a:r>
          </a:p>
        </p:txBody>
      </p:sp>
      <p:sp>
        <p:nvSpPr>
          <p:cNvPr id="16" name="TextBox 15">
            <a:extLst>
              <a:ext uri="{FF2B5EF4-FFF2-40B4-BE49-F238E27FC236}">
                <a16:creationId xmlns:a16="http://schemas.microsoft.com/office/drawing/2014/main" id="{A1C944F3-CEA1-328D-FF35-952DFDDBF273}"/>
              </a:ext>
            </a:extLst>
          </p:cNvPr>
          <p:cNvSpPr txBox="1"/>
          <p:nvPr/>
        </p:nvSpPr>
        <p:spPr>
          <a:xfrm>
            <a:off x="2234517" y="2978999"/>
            <a:ext cx="9140456" cy="430887"/>
          </a:xfrm>
          <a:prstGeom prst="rect">
            <a:avLst/>
          </a:prstGeom>
          <a:noFill/>
        </p:spPr>
        <p:txBody>
          <a:bodyPr wrap="square">
            <a:spAutoFit/>
          </a:bodyPr>
          <a:lstStyle/>
          <a:p>
            <a:r>
              <a:rPr lang="en-US" sz="2200" b="1" dirty="0">
                <a:latin typeface="Montserrat" pitchFamily="2" charset="77"/>
              </a:rPr>
              <a:t>Planning: </a:t>
            </a:r>
            <a:r>
              <a:rPr lang="en-US" sz="2200" dirty="0">
                <a:latin typeface="Montserrat" pitchFamily="2" charset="77"/>
              </a:rPr>
              <a:t>Parse the query, and generate the plan</a:t>
            </a:r>
          </a:p>
        </p:txBody>
      </p:sp>
    </p:spTree>
    <p:extLst>
      <p:ext uri="{BB962C8B-B14F-4D97-AF65-F5344CB8AC3E}">
        <p14:creationId xmlns:p14="http://schemas.microsoft.com/office/powerpoint/2010/main" val="1475885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04183-0A0C-B2BC-3A86-BB6C604CA441}"/>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850E466D-A16E-11CC-8E4A-52F8645FEBE6}"/>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My Understanding of Agentic Search</a:t>
            </a:r>
            <a:endParaRPr lang="en-US" sz="3067" b="1" dirty="0">
              <a:solidFill>
                <a:srgbClr val="7030A0"/>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543F0F90-4078-3D30-F66E-5DE78E74C17E}"/>
              </a:ext>
            </a:extLst>
          </p:cNvPr>
          <p:cNvPicPr>
            <a:picLocks noChangeAspect="1"/>
          </p:cNvPicPr>
          <p:nvPr/>
        </p:nvPicPr>
        <p:blipFill>
          <a:blip r:embed="rId3"/>
          <a:stretch>
            <a:fillRect/>
          </a:stretch>
        </p:blipFill>
        <p:spPr>
          <a:xfrm>
            <a:off x="807985" y="1725511"/>
            <a:ext cx="805600" cy="805600"/>
          </a:xfrm>
          <a:prstGeom prst="rect">
            <a:avLst/>
          </a:prstGeom>
        </p:spPr>
      </p:pic>
      <p:sp>
        <p:nvSpPr>
          <p:cNvPr id="4" name="TextBox 3">
            <a:extLst>
              <a:ext uri="{FF2B5EF4-FFF2-40B4-BE49-F238E27FC236}">
                <a16:creationId xmlns:a16="http://schemas.microsoft.com/office/drawing/2014/main" id="{C7C85204-18F9-94F6-8EC2-D71A5D9B52CE}"/>
              </a:ext>
            </a:extLst>
          </p:cNvPr>
          <p:cNvSpPr txBox="1"/>
          <p:nvPr/>
        </p:nvSpPr>
        <p:spPr>
          <a:xfrm>
            <a:off x="1622627" y="1967951"/>
            <a:ext cx="1460815" cy="461665"/>
          </a:xfrm>
          <a:prstGeom prst="rect">
            <a:avLst/>
          </a:prstGeom>
          <a:noFill/>
        </p:spPr>
        <p:txBody>
          <a:bodyPr wrap="square">
            <a:spAutoFit/>
          </a:bodyPr>
          <a:lstStyle/>
          <a:p>
            <a:r>
              <a:rPr lang="en-US" sz="2200" b="1" dirty="0">
                <a:solidFill>
                  <a:srgbClr val="7030A0"/>
                </a:solidFill>
                <a:latin typeface="Montserrat" pitchFamily="2" charset="77"/>
              </a:rPr>
              <a:t>Goal</a:t>
            </a:r>
            <a:r>
              <a:rPr lang="en-US" sz="2400" b="1" dirty="0">
                <a:solidFill>
                  <a:srgbClr val="A58ABA"/>
                </a:solidFill>
                <a:latin typeface="Montserrat" pitchFamily="2" charset="77"/>
              </a:rPr>
              <a:t>:</a:t>
            </a:r>
            <a:endParaRPr lang="en-US" sz="2000" dirty="0">
              <a:solidFill>
                <a:srgbClr val="A58ABA"/>
              </a:solidFill>
            </a:endParaRPr>
          </a:p>
        </p:txBody>
      </p:sp>
      <p:sp>
        <p:nvSpPr>
          <p:cNvPr id="5" name="TextBox 4">
            <a:extLst>
              <a:ext uri="{FF2B5EF4-FFF2-40B4-BE49-F238E27FC236}">
                <a16:creationId xmlns:a16="http://schemas.microsoft.com/office/drawing/2014/main" id="{58DCBB1F-E39C-2527-DACE-605E149C7952}"/>
              </a:ext>
            </a:extLst>
          </p:cNvPr>
          <p:cNvSpPr txBox="1"/>
          <p:nvPr/>
        </p:nvSpPr>
        <p:spPr>
          <a:xfrm>
            <a:off x="2428227" y="1983339"/>
            <a:ext cx="6103088" cy="430887"/>
          </a:xfrm>
          <a:prstGeom prst="rect">
            <a:avLst/>
          </a:prstGeom>
          <a:noFill/>
        </p:spPr>
        <p:txBody>
          <a:bodyPr wrap="square">
            <a:spAutoFit/>
          </a:bodyPr>
          <a:lstStyle/>
          <a:p>
            <a:r>
              <a:rPr lang="en-US" altLang="zh-CN" sz="2200" b="1" dirty="0">
                <a:solidFill>
                  <a:srgbClr val="7030A0"/>
                </a:solidFill>
                <a:latin typeface="Montserrat" pitchFamily="2" charset="77"/>
              </a:rPr>
              <a:t>Complex Information Seeking</a:t>
            </a:r>
            <a:endParaRPr lang="en-US" sz="2200" b="1" dirty="0">
              <a:solidFill>
                <a:srgbClr val="7030A0"/>
              </a:solidFill>
            </a:endParaRPr>
          </a:p>
        </p:txBody>
      </p:sp>
      <p:sp>
        <p:nvSpPr>
          <p:cNvPr id="6" name="Rectangle 5">
            <a:extLst>
              <a:ext uri="{FF2B5EF4-FFF2-40B4-BE49-F238E27FC236}">
                <a16:creationId xmlns:a16="http://schemas.microsoft.com/office/drawing/2014/main" id="{E6CFACDE-0E06-A4A7-696B-F5849E5C9BCF}"/>
              </a:ext>
            </a:extLst>
          </p:cNvPr>
          <p:cNvSpPr/>
          <p:nvPr/>
        </p:nvSpPr>
        <p:spPr>
          <a:xfrm>
            <a:off x="1118863" y="3663856"/>
            <a:ext cx="989444" cy="451884"/>
          </a:xfrm>
          <a:prstGeom prst="rect">
            <a:avLst/>
          </a:prstGeom>
          <a:solidFill>
            <a:srgbClr val="A5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Montserrat" pitchFamily="2" charset="77"/>
              </a:rPr>
              <a:t>REQ2</a:t>
            </a:r>
          </a:p>
        </p:txBody>
      </p:sp>
      <p:sp>
        <p:nvSpPr>
          <p:cNvPr id="7" name="TextBox 6">
            <a:extLst>
              <a:ext uri="{FF2B5EF4-FFF2-40B4-BE49-F238E27FC236}">
                <a16:creationId xmlns:a16="http://schemas.microsoft.com/office/drawing/2014/main" id="{736EC422-6A9D-0890-C8D5-D8E2CD008A57}"/>
              </a:ext>
            </a:extLst>
          </p:cNvPr>
          <p:cNvSpPr txBox="1"/>
          <p:nvPr/>
        </p:nvSpPr>
        <p:spPr>
          <a:xfrm>
            <a:off x="2234516" y="3674354"/>
            <a:ext cx="9584589" cy="430887"/>
          </a:xfrm>
          <a:prstGeom prst="rect">
            <a:avLst/>
          </a:prstGeom>
          <a:noFill/>
        </p:spPr>
        <p:txBody>
          <a:bodyPr wrap="square">
            <a:spAutoFit/>
          </a:bodyPr>
          <a:lstStyle/>
          <a:p>
            <a:r>
              <a:rPr lang="en-US" sz="2200" b="1" dirty="0">
                <a:latin typeface="Montserrat" pitchFamily="2" charset="77"/>
              </a:rPr>
              <a:t>Retrieval: </a:t>
            </a:r>
            <a:r>
              <a:rPr lang="en-US" sz="2200" dirty="0">
                <a:latin typeface="Montserrat" pitchFamily="2" charset="77"/>
              </a:rPr>
              <a:t>Finding relevant information from different dimensions</a:t>
            </a:r>
          </a:p>
        </p:txBody>
      </p:sp>
      <p:pic>
        <p:nvPicPr>
          <p:cNvPr id="9" name="Picture 8">
            <a:extLst>
              <a:ext uri="{FF2B5EF4-FFF2-40B4-BE49-F238E27FC236}">
                <a16:creationId xmlns:a16="http://schemas.microsoft.com/office/drawing/2014/main" id="{37CC0233-5FEE-45AE-1776-C0C03B1CD989}"/>
              </a:ext>
            </a:extLst>
          </p:cNvPr>
          <p:cNvPicPr>
            <a:picLocks noChangeAspect="1"/>
          </p:cNvPicPr>
          <p:nvPr/>
        </p:nvPicPr>
        <p:blipFill>
          <a:blip r:embed="rId4"/>
          <a:stretch>
            <a:fillRect/>
          </a:stretch>
        </p:blipFill>
        <p:spPr>
          <a:xfrm>
            <a:off x="10552866" y="3348044"/>
            <a:ext cx="448505" cy="448505"/>
          </a:xfrm>
          <a:prstGeom prst="rect">
            <a:avLst/>
          </a:prstGeom>
        </p:spPr>
      </p:pic>
      <p:pic>
        <p:nvPicPr>
          <p:cNvPr id="10" name="Picture 9">
            <a:extLst>
              <a:ext uri="{FF2B5EF4-FFF2-40B4-BE49-F238E27FC236}">
                <a16:creationId xmlns:a16="http://schemas.microsoft.com/office/drawing/2014/main" id="{1C092B4B-1E25-F0AA-072F-B43DECA91BC1}"/>
              </a:ext>
            </a:extLst>
          </p:cNvPr>
          <p:cNvPicPr>
            <a:picLocks noChangeAspect="1"/>
          </p:cNvPicPr>
          <p:nvPr/>
        </p:nvPicPr>
        <p:blipFill>
          <a:blip r:embed="rId5"/>
          <a:stretch>
            <a:fillRect/>
          </a:stretch>
        </p:blipFill>
        <p:spPr>
          <a:xfrm>
            <a:off x="10903329" y="3254797"/>
            <a:ext cx="635000" cy="635000"/>
          </a:xfrm>
          <a:prstGeom prst="rect">
            <a:avLst/>
          </a:prstGeom>
        </p:spPr>
      </p:pic>
      <p:sp>
        <p:nvSpPr>
          <p:cNvPr id="11" name="Rectangle 10">
            <a:extLst>
              <a:ext uri="{FF2B5EF4-FFF2-40B4-BE49-F238E27FC236}">
                <a16:creationId xmlns:a16="http://schemas.microsoft.com/office/drawing/2014/main" id="{A6360E6B-0AFF-082B-63B4-0E3A0CC44644}"/>
              </a:ext>
            </a:extLst>
          </p:cNvPr>
          <p:cNvSpPr/>
          <p:nvPr/>
        </p:nvSpPr>
        <p:spPr>
          <a:xfrm>
            <a:off x="1126436" y="4340927"/>
            <a:ext cx="989444" cy="451884"/>
          </a:xfrm>
          <a:prstGeom prst="rect">
            <a:avLst/>
          </a:prstGeom>
          <a:solidFill>
            <a:srgbClr val="A5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Montserrat" pitchFamily="2" charset="77"/>
              </a:rPr>
              <a:t>REQ3</a:t>
            </a:r>
          </a:p>
        </p:txBody>
      </p:sp>
      <p:sp>
        <p:nvSpPr>
          <p:cNvPr id="13" name="TextBox 12">
            <a:extLst>
              <a:ext uri="{FF2B5EF4-FFF2-40B4-BE49-F238E27FC236}">
                <a16:creationId xmlns:a16="http://schemas.microsoft.com/office/drawing/2014/main" id="{83787D32-4A02-CC26-B272-157AD1F4CDF8}"/>
              </a:ext>
            </a:extLst>
          </p:cNvPr>
          <p:cNvSpPr txBox="1"/>
          <p:nvPr/>
        </p:nvSpPr>
        <p:spPr>
          <a:xfrm>
            <a:off x="2234517" y="4345517"/>
            <a:ext cx="9414283" cy="430887"/>
          </a:xfrm>
          <a:prstGeom prst="rect">
            <a:avLst/>
          </a:prstGeom>
          <a:noFill/>
        </p:spPr>
        <p:txBody>
          <a:bodyPr wrap="square">
            <a:spAutoFit/>
          </a:bodyPr>
          <a:lstStyle/>
          <a:p>
            <a:r>
              <a:rPr lang="en-US" sz="2200" b="1" dirty="0">
                <a:solidFill>
                  <a:schemeClr val="bg2"/>
                </a:solidFill>
                <a:latin typeface="Montserrat" pitchFamily="2" charset="77"/>
              </a:rPr>
              <a:t>Reasoning: </a:t>
            </a:r>
            <a:r>
              <a:rPr lang="en-US" sz="2200" dirty="0">
                <a:solidFill>
                  <a:schemeClr val="bg2"/>
                </a:solidFill>
                <a:latin typeface="Montserrat" pitchFamily="2" charset="77"/>
              </a:rPr>
              <a:t>Synthesis the information and output the report</a:t>
            </a:r>
          </a:p>
        </p:txBody>
      </p:sp>
      <p:sp>
        <p:nvSpPr>
          <p:cNvPr id="15" name="Rectangle 14">
            <a:extLst>
              <a:ext uri="{FF2B5EF4-FFF2-40B4-BE49-F238E27FC236}">
                <a16:creationId xmlns:a16="http://schemas.microsoft.com/office/drawing/2014/main" id="{9D183A63-74F4-8A37-1282-8BE1B6538BB7}"/>
              </a:ext>
            </a:extLst>
          </p:cNvPr>
          <p:cNvSpPr/>
          <p:nvPr/>
        </p:nvSpPr>
        <p:spPr>
          <a:xfrm>
            <a:off x="1126436" y="2958002"/>
            <a:ext cx="989444" cy="451884"/>
          </a:xfrm>
          <a:prstGeom prst="rect">
            <a:avLst/>
          </a:prstGeom>
          <a:solidFill>
            <a:srgbClr val="A5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Montserrat" pitchFamily="2" charset="77"/>
              </a:rPr>
              <a:t>REQ1</a:t>
            </a:r>
          </a:p>
        </p:txBody>
      </p:sp>
      <p:sp>
        <p:nvSpPr>
          <p:cNvPr id="16" name="TextBox 15">
            <a:extLst>
              <a:ext uri="{FF2B5EF4-FFF2-40B4-BE49-F238E27FC236}">
                <a16:creationId xmlns:a16="http://schemas.microsoft.com/office/drawing/2014/main" id="{59797762-378A-EA8A-BC34-9C85935CFB56}"/>
              </a:ext>
            </a:extLst>
          </p:cNvPr>
          <p:cNvSpPr txBox="1"/>
          <p:nvPr/>
        </p:nvSpPr>
        <p:spPr>
          <a:xfrm>
            <a:off x="2234517" y="2978999"/>
            <a:ext cx="9140456" cy="430887"/>
          </a:xfrm>
          <a:prstGeom prst="rect">
            <a:avLst/>
          </a:prstGeom>
          <a:noFill/>
        </p:spPr>
        <p:txBody>
          <a:bodyPr wrap="square">
            <a:spAutoFit/>
          </a:bodyPr>
          <a:lstStyle/>
          <a:p>
            <a:r>
              <a:rPr lang="en-US" sz="2200" b="1" dirty="0">
                <a:solidFill>
                  <a:schemeClr val="bg2"/>
                </a:solidFill>
                <a:latin typeface="Montserrat" pitchFamily="2" charset="77"/>
              </a:rPr>
              <a:t>Planning: </a:t>
            </a:r>
            <a:r>
              <a:rPr lang="en-US" sz="2200" dirty="0">
                <a:solidFill>
                  <a:schemeClr val="bg2"/>
                </a:solidFill>
                <a:latin typeface="Montserrat" pitchFamily="2" charset="77"/>
              </a:rPr>
              <a:t>Parse the query, and generate the plan</a:t>
            </a:r>
          </a:p>
        </p:txBody>
      </p:sp>
    </p:spTree>
    <p:extLst>
      <p:ext uri="{BB962C8B-B14F-4D97-AF65-F5344CB8AC3E}">
        <p14:creationId xmlns:p14="http://schemas.microsoft.com/office/powerpoint/2010/main" val="3451508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EE657-FA5C-0A0F-FE5B-A9992B6DB7BD}"/>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B53406F6-DB33-71A8-BFB4-78811DB4D09D}"/>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Challenges in Retrieval: Paradigm Shift </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72AFEA9B-9515-5C84-5091-6051136FEB17}"/>
              </a:ext>
            </a:extLst>
          </p:cNvPr>
          <p:cNvSpPr txBox="1"/>
          <p:nvPr/>
        </p:nvSpPr>
        <p:spPr>
          <a:xfrm>
            <a:off x="675004" y="1655641"/>
            <a:ext cx="11516996" cy="140259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endParaRPr sz="2133" dirty="0">
              <a:latin typeface="Montserrat" pitchFamily="2" charset="77"/>
              <a:ea typeface="Lato"/>
              <a:cs typeface="Lato"/>
              <a:sym typeface="Lato"/>
            </a:endParaRPr>
          </a:p>
        </p:txBody>
      </p:sp>
      <p:sp>
        <p:nvSpPr>
          <p:cNvPr id="4" name="Google Shape;146;g25f0cf8758f_3_89">
            <a:extLst>
              <a:ext uri="{FF2B5EF4-FFF2-40B4-BE49-F238E27FC236}">
                <a16:creationId xmlns:a16="http://schemas.microsoft.com/office/drawing/2014/main" id="{B8041A2A-7C93-ECA7-54A1-43B09121040E}"/>
              </a:ext>
            </a:extLst>
          </p:cNvPr>
          <p:cNvSpPr txBox="1"/>
          <p:nvPr/>
        </p:nvSpPr>
        <p:spPr>
          <a:xfrm>
            <a:off x="415600" y="1315453"/>
            <a:ext cx="11516996" cy="1051339"/>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endParaRPr lang="en-US" sz="2000" dirty="0">
              <a:latin typeface="Montserrat" pitchFamily="2" charset="77"/>
              <a:ea typeface="Lato"/>
              <a:cs typeface="Lato"/>
              <a:sym typeface="Lato"/>
            </a:endParaRPr>
          </a:p>
          <a:p>
            <a:pPr marL="342900" indent="-342900">
              <a:lnSpc>
                <a:spcPct val="115000"/>
              </a:lnSpc>
              <a:spcBef>
                <a:spcPts val="800"/>
              </a:spcBef>
              <a:buFont typeface="Arial" panose="020B0604020202020204" pitchFamily="34" charset="0"/>
              <a:buChar char="•"/>
            </a:pPr>
            <a:endParaRPr lang="en-US" sz="2000"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sp>
        <p:nvSpPr>
          <p:cNvPr id="5" name="Google Shape;146;g25f0cf8758f_3_89">
            <a:extLst>
              <a:ext uri="{FF2B5EF4-FFF2-40B4-BE49-F238E27FC236}">
                <a16:creationId xmlns:a16="http://schemas.microsoft.com/office/drawing/2014/main" id="{8D47FAAD-EE4F-9F13-2CCB-C2870DDFE624}"/>
              </a:ext>
            </a:extLst>
          </p:cNvPr>
          <p:cNvSpPr txBox="1"/>
          <p:nvPr/>
        </p:nvSpPr>
        <p:spPr>
          <a:xfrm>
            <a:off x="337502" y="1341095"/>
            <a:ext cx="11516996" cy="1025697"/>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Retrieval</a:t>
            </a:r>
            <a:r>
              <a:rPr lang="en-US" altLang="zh-CN" sz="2000" dirty="0">
                <a:latin typeface="Montserrat" pitchFamily="2" charset="77"/>
                <a:ea typeface="Lato"/>
                <a:cs typeface="Lato"/>
                <a:sym typeface="Lato"/>
              </a:rPr>
              <a:t> is always the foundation of RAG and agentic search systems: finding evidence to reason over. </a:t>
            </a:r>
          </a:p>
        </p:txBody>
      </p:sp>
    </p:spTree>
    <p:extLst>
      <p:ext uri="{BB962C8B-B14F-4D97-AF65-F5344CB8AC3E}">
        <p14:creationId xmlns:p14="http://schemas.microsoft.com/office/powerpoint/2010/main" val="2000557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8C0E3-764E-5D96-6552-1A060ED9C74C}"/>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D7510C69-9B31-D013-AEDA-09A9369AA89C}"/>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Challenges in Retrieval: Paradigm Shift </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2C8128F4-54BC-AFF5-96F3-AF764C0AD16D}"/>
              </a:ext>
            </a:extLst>
          </p:cNvPr>
          <p:cNvSpPr txBox="1"/>
          <p:nvPr/>
        </p:nvSpPr>
        <p:spPr>
          <a:xfrm>
            <a:off x="675004" y="1655641"/>
            <a:ext cx="11516996" cy="140259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endParaRPr sz="2133" dirty="0">
              <a:latin typeface="Montserrat" pitchFamily="2" charset="77"/>
              <a:ea typeface="Lato"/>
              <a:cs typeface="Lato"/>
              <a:sym typeface="Lato"/>
            </a:endParaRPr>
          </a:p>
        </p:txBody>
      </p:sp>
      <p:sp>
        <p:nvSpPr>
          <p:cNvPr id="4" name="Google Shape;146;g25f0cf8758f_3_89">
            <a:extLst>
              <a:ext uri="{FF2B5EF4-FFF2-40B4-BE49-F238E27FC236}">
                <a16:creationId xmlns:a16="http://schemas.microsoft.com/office/drawing/2014/main" id="{DEECA067-7E8C-F17F-E775-4546AD796064}"/>
              </a:ext>
            </a:extLst>
          </p:cNvPr>
          <p:cNvSpPr txBox="1"/>
          <p:nvPr/>
        </p:nvSpPr>
        <p:spPr>
          <a:xfrm>
            <a:off x="415600" y="1315453"/>
            <a:ext cx="11516996" cy="1051339"/>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endParaRPr lang="en-US" sz="2000" dirty="0">
              <a:latin typeface="Montserrat" pitchFamily="2" charset="77"/>
              <a:ea typeface="Lato"/>
              <a:cs typeface="Lato"/>
              <a:sym typeface="Lato"/>
            </a:endParaRPr>
          </a:p>
          <a:p>
            <a:pPr marL="342900" indent="-342900">
              <a:lnSpc>
                <a:spcPct val="115000"/>
              </a:lnSpc>
              <a:spcBef>
                <a:spcPts val="800"/>
              </a:spcBef>
              <a:buFont typeface="Arial" panose="020B0604020202020204" pitchFamily="34" charset="0"/>
              <a:buChar char="•"/>
            </a:pPr>
            <a:endParaRPr lang="en-US" sz="2000" dirty="0">
              <a:latin typeface="Montserrat" pitchFamily="2" charset="77"/>
              <a:ea typeface="Lato"/>
              <a:cs typeface="Lato"/>
              <a:sym typeface="Lato"/>
            </a:endParaRPr>
          </a:p>
          <a:p>
            <a:pPr marL="342900" indent="-342900">
              <a:lnSpc>
                <a:spcPct val="115000"/>
              </a:lnSpc>
              <a:spcBef>
                <a:spcPts val="800"/>
              </a:spcBef>
              <a:buFont typeface="Arial" panose="020B0604020202020204" pitchFamily="34" charset="0"/>
              <a:buChar char="•"/>
            </a:pPr>
            <a:r>
              <a:rPr lang="en-US" sz="2000" dirty="0">
                <a:latin typeface="Montserrat" pitchFamily="2" charset="77"/>
                <a:ea typeface="Lato"/>
                <a:cs typeface="Lato"/>
                <a:sym typeface="Lato"/>
              </a:rPr>
              <a:t>With the help of Mid-training on synthetic data, LLM knowledge increases significantly </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pic>
        <p:nvPicPr>
          <p:cNvPr id="6" name="Picture 5" descr="A close-up of a sign&#10;&#10;AI-generated content may be incorrect.">
            <a:extLst>
              <a:ext uri="{FF2B5EF4-FFF2-40B4-BE49-F238E27FC236}">
                <a16:creationId xmlns:a16="http://schemas.microsoft.com/office/drawing/2014/main" id="{1E47F615-D03B-B8D3-657C-C6650B59280B}"/>
              </a:ext>
            </a:extLst>
          </p:cNvPr>
          <p:cNvPicPr>
            <a:picLocks noChangeAspect="1"/>
          </p:cNvPicPr>
          <p:nvPr/>
        </p:nvPicPr>
        <p:blipFill>
          <a:blip r:embed="rId3"/>
          <a:stretch>
            <a:fillRect/>
          </a:stretch>
        </p:blipFill>
        <p:spPr>
          <a:xfrm>
            <a:off x="545302" y="3318147"/>
            <a:ext cx="6110023" cy="1582865"/>
          </a:xfrm>
          <a:prstGeom prst="rect">
            <a:avLst/>
          </a:prstGeom>
        </p:spPr>
      </p:pic>
      <p:sp>
        <p:nvSpPr>
          <p:cNvPr id="7" name="Google Shape;146;g25f0cf8758f_3_89">
            <a:extLst>
              <a:ext uri="{FF2B5EF4-FFF2-40B4-BE49-F238E27FC236}">
                <a16:creationId xmlns:a16="http://schemas.microsoft.com/office/drawing/2014/main" id="{01C102AF-D90E-6821-0151-B81311A21CA1}"/>
              </a:ext>
            </a:extLst>
          </p:cNvPr>
          <p:cNvSpPr txBox="1"/>
          <p:nvPr/>
        </p:nvSpPr>
        <p:spPr>
          <a:xfrm>
            <a:off x="6818481" y="3352450"/>
            <a:ext cx="4484552" cy="113898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sz="2000" dirty="0">
                <a:latin typeface="Montserrat" pitchFamily="2" charset="77"/>
                <a:ea typeface="Lato"/>
                <a:cs typeface="Lato"/>
                <a:sym typeface="Lato"/>
              </a:rPr>
              <a:t>--- (Section 2.2) Knowledge data Rephrasing: Rephrasing Wikipedia 10 times</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sp>
        <p:nvSpPr>
          <p:cNvPr id="5" name="Google Shape;146;g25f0cf8758f_3_89">
            <a:extLst>
              <a:ext uri="{FF2B5EF4-FFF2-40B4-BE49-F238E27FC236}">
                <a16:creationId xmlns:a16="http://schemas.microsoft.com/office/drawing/2014/main" id="{519F0C80-1A03-832B-4ED2-F2EDCC748E48}"/>
              </a:ext>
            </a:extLst>
          </p:cNvPr>
          <p:cNvSpPr txBox="1"/>
          <p:nvPr/>
        </p:nvSpPr>
        <p:spPr>
          <a:xfrm>
            <a:off x="337502" y="1341095"/>
            <a:ext cx="11516996" cy="1025697"/>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Retrieval</a:t>
            </a:r>
            <a:r>
              <a:rPr lang="en-US" altLang="zh-CN" sz="2000" dirty="0">
                <a:latin typeface="Montserrat" pitchFamily="2" charset="77"/>
                <a:ea typeface="Lato"/>
                <a:cs typeface="Lato"/>
                <a:sym typeface="Lato"/>
              </a:rPr>
              <a:t> is always the foundation of RAG and agentic search systems: finding evidence to reason over. </a:t>
            </a:r>
          </a:p>
        </p:txBody>
      </p:sp>
    </p:spTree>
    <p:extLst>
      <p:ext uri="{BB962C8B-B14F-4D97-AF65-F5344CB8AC3E}">
        <p14:creationId xmlns:p14="http://schemas.microsoft.com/office/powerpoint/2010/main" val="2652955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80F5A-ED04-97B8-A7C1-7068E667CAF1}"/>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375A76F1-14D9-96FD-AA00-B281613E50DA}"/>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Challenges in Retrieval: Paradigm Shift </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1F22DFAE-70B1-738D-A1A6-A6C2EA5BB018}"/>
              </a:ext>
            </a:extLst>
          </p:cNvPr>
          <p:cNvSpPr txBox="1"/>
          <p:nvPr/>
        </p:nvSpPr>
        <p:spPr>
          <a:xfrm>
            <a:off x="675004" y="1655641"/>
            <a:ext cx="11516996" cy="140259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endParaRPr sz="2133" dirty="0">
              <a:latin typeface="Montserrat" pitchFamily="2" charset="77"/>
              <a:ea typeface="Lato"/>
              <a:cs typeface="Lato"/>
              <a:sym typeface="Lato"/>
            </a:endParaRPr>
          </a:p>
        </p:txBody>
      </p:sp>
      <p:sp>
        <p:nvSpPr>
          <p:cNvPr id="4" name="Google Shape;146;g25f0cf8758f_3_89">
            <a:extLst>
              <a:ext uri="{FF2B5EF4-FFF2-40B4-BE49-F238E27FC236}">
                <a16:creationId xmlns:a16="http://schemas.microsoft.com/office/drawing/2014/main" id="{4990ED6A-8BD7-A93E-0AB3-2C762CFA5507}"/>
              </a:ext>
            </a:extLst>
          </p:cNvPr>
          <p:cNvSpPr txBox="1"/>
          <p:nvPr/>
        </p:nvSpPr>
        <p:spPr>
          <a:xfrm>
            <a:off x="415600" y="1315453"/>
            <a:ext cx="11516996" cy="1051339"/>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endParaRPr lang="en-US" sz="2000" dirty="0">
              <a:latin typeface="Montserrat" pitchFamily="2" charset="77"/>
              <a:ea typeface="Lato"/>
              <a:cs typeface="Lato"/>
              <a:sym typeface="Lato"/>
            </a:endParaRPr>
          </a:p>
          <a:p>
            <a:pPr marL="342900" indent="-342900">
              <a:lnSpc>
                <a:spcPct val="115000"/>
              </a:lnSpc>
              <a:spcBef>
                <a:spcPts val="800"/>
              </a:spcBef>
              <a:buFont typeface="Arial" panose="020B0604020202020204" pitchFamily="34" charset="0"/>
              <a:buChar char="•"/>
            </a:pPr>
            <a:endParaRPr lang="en-US" sz="2000" dirty="0">
              <a:latin typeface="Montserrat" pitchFamily="2" charset="77"/>
              <a:ea typeface="Lato"/>
              <a:cs typeface="Lato"/>
              <a:sym typeface="Lato"/>
            </a:endParaRPr>
          </a:p>
          <a:p>
            <a:pPr marL="342900" indent="-342900">
              <a:lnSpc>
                <a:spcPct val="115000"/>
              </a:lnSpc>
              <a:spcBef>
                <a:spcPts val="800"/>
              </a:spcBef>
              <a:buFont typeface="Arial" panose="020B0604020202020204" pitchFamily="34" charset="0"/>
              <a:buChar char="•"/>
            </a:pPr>
            <a:r>
              <a:rPr lang="en-US" sz="2000" dirty="0">
                <a:latin typeface="Montserrat" pitchFamily="2" charset="77"/>
                <a:ea typeface="Lato"/>
                <a:cs typeface="Lato"/>
                <a:sym typeface="Lato"/>
              </a:rPr>
              <a:t>With the help of Mid-training on synthetic data, LLM knowledge increases significantly </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pic>
        <p:nvPicPr>
          <p:cNvPr id="6" name="Picture 5" descr="A close-up of a sign&#10;&#10;AI-generated content may be incorrect.">
            <a:extLst>
              <a:ext uri="{FF2B5EF4-FFF2-40B4-BE49-F238E27FC236}">
                <a16:creationId xmlns:a16="http://schemas.microsoft.com/office/drawing/2014/main" id="{933A2121-C042-20AC-F42E-8900F182A23D}"/>
              </a:ext>
            </a:extLst>
          </p:cNvPr>
          <p:cNvPicPr>
            <a:picLocks noChangeAspect="1"/>
          </p:cNvPicPr>
          <p:nvPr/>
        </p:nvPicPr>
        <p:blipFill>
          <a:blip r:embed="rId3"/>
          <a:stretch>
            <a:fillRect/>
          </a:stretch>
        </p:blipFill>
        <p:spPr>
          <a:xfrm>
            <a:off x="545302" y="3318147"/>
            <a:ext cx="6110023" cy="1582865"/>
          </a:xfrm>
          <a:prstGeom prst="rect">
            <a:avLst/>
          </a:prstGeom>
        </p:spPr>
      </p:pic>
      <p:sp>
        <p:nvSpPr>
          <p:cNvPr id="7" name="Google Shape;146;g25f0cf8758f_3_89">
            <a:extLst>
              <a:ext uri="{FF2B5EF4-FFF2-40B4-BE49-F238E27FC236}">
                <a16:creationId xmlns:a16="http://schemas.microsoft.com/office/drawing/2014/main" id="{72D6FE3F-BBEF-33A1-26FB-24A2BAB399E3}"/>
              </a:ext>
            </a:extLst>
          </p:cNvPr>
          <p:cNvSpPr txBox="1"/>
          <p:nvPr/>
        </p:nvSpPr>
        <p:spPr>
          <a:xfrm>
            <a:off x="6818481" y="3352450"/>
            <a:ext cx="4484552" cy="113898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sz="2000" dirty="0">
                <a:latin typeface="Montserrat" pitchFamily="2" charset="77"/>
                <a:ea typeface="Lato"/>
                <a:cs typeface="Lato"/>
                <a:sym typeface="Lato"/>
              </a:rPr>
              <a:t>--- (Section 2.2) Knowledge data Rephrasing: Rephrasing Wikipedia 10 times</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sp>
        <p:nvSpPr>
          <p:cNvPr id="8" name="Google Shape;146;g25f0cf8758f_3_89">
            <a:extLst>
              <a:ext uri="{FF2B5EF4-FFF2-40B4-BE49-F238E27FC236}">
                <a16:creationId xmlns:a16="http://schemas.microsoft.com/office/drawing/2014/main" id="{100AE0E4-D2AA-1049-73F1-B90B8B140E5B}"/>
              </a:ext>
            </a:extLst>
          </p:cNvPr>
          <p:cNvSpPr txBox="1"/>
          <p:nvPr/>
        </p:nvSpPr>
        <p:spPr>
          <a:xfrm>
            <a:off x="415600" y="5060934"/>
            <a:ext cx="11516996" cy="113898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sz="2000" b="1" dirty="0">
                <a:latin typeface="Montserrat" pitchFamily="2" charset="77"/>
                <a:ea typeface="Lato"/>
                <a:cs typeface="Lato"/>
                <a:sym typeface="Lato"/>
              </a:rPr>
              <a:t>Paradigm Shift: </a:t>
            </a:r>
            <a:r>
              <a:rPr lang="en-US" sz="2000" dirty="0">
                <a:latin typeface="Montserrat" pitchFamily="2" charset="77"/>
                <a:ea typeface="Lato"/>
                <a:cs typeface="Lato"/>
                <a:sym typeface="Lato"/>
              </a:rPr>
              <a:t>We must find new scenarios where </a:t>
            </a:r>
            <a:r>
              <a:rPr lang="en-US" sz="2000" b="1" dirty="0">
                <a:latin typeface="Montserrat" pitchFamily="2" charset="77"/>
                <a:ea typeface="Lato"/>
                <a:cs typeface="Lato"/>
                <a:sym typeface="Lato"/>
              </a:rPr>
              <a:t>retrieval actually helps</a:t>
            </a:r>
            <a:r>
              <a:rPr lang="en-US" sz="2000" dirty="0">
                <a:latin typeface="Montserrat" pitchFamily="2" charset="77"/>
                <a:ea typeface="Lato"/>
                <a:cs typeface="Lato"/>
                <a:sym typeface="Lato"/>
              </a:rPr>
              <a:t>! i.e., LLMs do not have enough parametric knowledge</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sp>
        <p:nvSpPr>
          <p:cNvPr id="5" name="Google Shape;146;g25f0cf8758f_3_89">
            <a:extLst>
              <a:ext uri="{FF2B5EF4-FFF2-40B4-BE49-F238E27FC236}">
                <a16:creationId xmlns:a16="http://schemas.microsoft.com/office/drawing/2014/main" id="{1B613D5F-2EFD-1A3C-174E-C33D66D3B33E}"/>
              </a:ext>
            </a:extLst>
          </p:cNvPr>
          <p:cNvSpPr txBox="1"/>
          <p:nvPr/>
        </p:nvSpPr>
        <p:spPr>
          <a:xfrm>
            <a:off x="337502" y="1341095"/>
            <a:ext cx="11516996" cy="1025697"/>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Retrieval</a:t>
            </a:r>
            <a:r>
              <a:rPr lang="en-US" altLang="zh-CN" sz="2000" dirty="0">
                <a:latin typeface="Montserrat" pitchFamily="2" charset="77"/>
                <a:ea typeface="Lato"/>
                <a:cs typeface="Lato"/>
                <a:sym typeface="Lato"/>
              </a:rPr>
              <a:t> is always the foundation of RAG and agentic search systems: finding evidence to reason over. </a:t>
            </a:r>
          </a:p>
        </p:txBody>
      </p:sp>
    </p:spTree>
    <p:extLst>
      <p:ext uri="{BB962C8B-B14F-4D97-AF65-F5344CB8AC3E}">
        <p14:creationId xmlns:p14="http://schemas.microsoft.com/office/powerpoint/2010/main" val="1638896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A613-7266-53B4-A1C5-A6AF31CF3CB5}"/>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C59E49C5-2DE6-0F04-8B84-78222372E635}"/>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Challenges in Retrieval: Reasoning-Intensive </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17B06084-5B33-FB7E-215C-536C7349E74E}"/>
              </a:ext>
            </a:extLst>
          </p:cNvPr>
          <p:cNvSpPr txBox="1"/>
          <p:nvPr/>
        </p:nvSpPr>
        <p:spPr>
          <a:xfrm>
            <a:off x="337502" y="1527304"/>
            <a:ext cx="11516996" cy="140259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endParaRPr sz="2133" dirty="0">
              <a:latin typeface="Montserrat" pitchFamily="2" charset="77"/>
              <a:ea typeface="Lato"/>
              <a:cs typeface="Lato"/>
              <a:sym typeface="Lato"/>
            </a:endParaRPr>
          </a:p>
        </p:txBody>
      </p:sp>
      <p:pic>
        <p:nvPicPr>
          <p:cNvPr id="7" name="Picture 6" descr="A diagram of keyword matching&#10;&#10;AI-generated content may be incorrect.">
            <a:extLst>
              <a:ext uri="{FF2B5EF4-FFF2-40B4-BE49-F238E27FC236}">
                <a16:creationId xmlns:a16="http://schemas.microsoft.com/office/drawing/2014/main" id="{C91B4C52-8CC6-BDCF-84E2-35D1347EFF4C}"/>
              </a:ext>
            </a:extLst>
          </p:cNvPr>
          <p:cNvPicPr>
            <a:picLocks noChangeAspect="1"/>
          </p:cNvPicPr>
          <p:nvPr/>
        </p:nvPicPr>
        <p:blipFill>
          <a:blip r:embed="rId3"/>
          <a:stretch>
            <a:fillRect/>
          </a:stretch>
        </p:blipFill>
        <p:spPr>
          <a:xfrm>
            <a:off x="1913211" y="2120781"/>
            <a:ext cx="7772400" cy="1807317"/>
          </a:xfrm>
          <a:prstGeom prst="rect">
            <a:avLst/>
          </a:prstGeom>
        </p:spPr>
      </p:pic>
      <p:sp>
        <p:nvSpPr>
          <p:cNvPr id="8" name="Google Shape;146;g25f0cf8758f_3_89">
            <a:extLst>
              <a:ext uri="{FF2B5EF4-FFF2-40B4-BE49-F238E27FC236}">
                <a16:creationId xmlns:a16="http://schemas.microsoft.com/office/drawing/2014/main" id="{AE4FE45A-558A-1955-E72B-0CDA7B6FBC00}"/>
              </a:ext>
            </a:extLst>
          </p:cNvPr>
          <p:cNvSpPr txBox="1"/>
          <p:nvPr/>
        </p:nvSpPr>
        <p:spPr>
          <a:xfrm>
            <a:off x="415599" y="4604086"/>
            <a:ext cx="11516996" cy="1060444"/>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dirty="0">
                <a:latin typeface="Montserrat" pitchFamily="2" charset="77"/>
                <a:ea typeface="Lato"/>
                <a:cs typeface="Lato"/>
                <a:sym typeface="Lato"/>
              </a:rPr>
              <a:t>Existing agentic search systems mainly use Web search (e.g., call Google API), which only focuses on Level 1 and Level 2 Retrieval </a:t>
            </a:r>
          </a:p>
          <a:p>
            <a:pPr>
              <a:lnSpc>
                <a:spcPct val="115000"/>
              </a:lnSpc>
              <a:spcBef>
                <a:spcPts val="800"/>
              </a:spcBef>
            </a:pPr>
            <a:endParaRPr lang="en-US" altLang="zh-CN" sz="2000" dirty="0">
              <a:latin typeface="Montserrat" pitchFamily="2" charset="77"/>
              <a:ea typeface="Lato"/>
              <a:cs typeface="Lato"/>
              <a:sym typeface="Lato"/>
            </a:endParaRPr>
          </a:p>
          <a:p>
            <a:pPr>
              <a:lnSpc>
                <a:spcPct val="115000"/>
              </a:lnSpc>
              <a:spcBef>
                <a:spcPts val="800"/>
              </a:spcBef>
            </a:pPr>
            <a:r>
              <a:rPr lang="en-US" altLang="zh-CN" sz="2000" dirty="0">
                <a:latin typeface="Montserrat" pitchFamily="2" charset="77"/>
                <a:ea typeface="Lato"/>
                <a:cs typeface="Lato"/>
                <a:sym typeface="Lato"/>
              </a:rPr>
              <a:t> </a:t>
            </a:r>
            <a:r>
              <a:rPr lang="en-US" altLang="zh-CN" sz="2000" b="1" dirty="0">
                <a:solidFill>
                  <a:srgbClr val="7030A0"/>
                </a:solidFill>
                <a:latin typeface="Montserrat" pitchFamily="2" charset="77"/>
                <a:ea typeface="Lato"/>
                <a:cs typeface="Lato"/>
                <a:sym typeface="Lato"/>
              </a:rPr>
              <a:t> </a:t>
            </a:r>
            <a:endParaRPr sz="2133" u="sng" dirty="0">
              <a:latin typeface="Montserrat" pitchFamily="2" charset="77"/>
              <a:ea typeface="Lato"/>
              <a:cs typeface="Lato"/>
              <a:sym typeface="Lato"/>
            </a:endParaRPr>
          </a:p>
        </p:txBody>
      </p:sp>
    </p:spTree>
    <p:extLst>
      <p:ext uri="{BB962C8B-B14F-4D97-AF65-F5344CB8AC3E}">
        <p14:creationId xmlns:p14="http://schemas.microsoft.com/office/powerpoint/2010/main" val="2802120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6A7DE-C597-A629-62CF-A962267ECE9B}"/>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FA943D0A-8745-DB1B-ABB1-21A51B48AEC0}"/>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Reasoning-intensive Retrieval </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6C5F1606-E303-735C-021A-5A4C9FB7C80B}"/>
              </a:ext>
            </a:extLst>
          </p:cNvPr>
          <p:cNvSpPr txBox="1"/>
          <p:nvPr/>
        </p:nvSpPr>
        <p:spPr>
          <a:xfrm>
            <a:off x="415599" y="1398967"/>
            <a:ext cx="11516996" cy="140259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Motivation: </a:t>
            </a:r>
            <a:r>
              <a:rPr lang="en-US" altLang="zh-CN" sz="2000" dirty="0">
                <a:latin typeface="Montserrat" pitchFamily="2" charset="77"/>
                <a:ea typeface="Lato"/>
                <a:cs typeface="Lato"/>
                <a:sym typeface="Lato"/>
              </a:rPr>
              <a:t>Retrieval is bottleneck, </a:t>
            </a:r>
            <a:r>
              <a:rPr lang="en-US" altLang="zh-CN" sz="2000" b="1" dirty="0">
                <a:latin typeface="Montserrat" pitchFamily="2" charset="77"/>
                <a:ea typeface="Lato"/>
                <a:cs typeface="Lato"/>
                <a:sym typeface="Lato"/>
              </a:rPr>
              <a:t>existing retrievers only focus on relevance</a:t>
            </a:r>
          </a:p>
          <a:p>
            <a:pPr>
              <a:lnSpc>
                <a:spcPct val="115000"/>
              </a:lnSpc>
              <a:spcBef>
                <a:spcPts val="800"/>
              </a:spcBef>
            </a:pPr>
            <a:r>
              <a:rPr lang="en-US" altLang="zh-CN" sz="2000" b="1" dirty="0">
                <a:latin typeface="Montserrat" pitchFamily="2" charset="77"/>
                <a:ea typeface="Lato"/>
                <a:cs typeface="Lato"/>
                <a:sym typeface="Lato"/>
              </a:rPr>
              <a:t>Definition</a:t>
            </a:r>
            <a:r>
              <a:rPr lang="en" sz="2000" b="1" dirty="0">
                <a:latin typeface="Montserrat" pitchFamily="2" charset="77"/>
                <a:ea typeface="Lato"/>
                <a:cs typeface="Lato"/>
                <a:sym typeface="Lato"/>
              </a:rPr>
              <a:t>: </a:t>
            </a:r>
            <a:r>
              <a:rPr lang="en-US" sz="2000" dirty="0">
                <a:latin typeface="Montserrat" pitchFamily="2" charset="77"/>
                <a:ea typeface="Lato"/>
                <a:cs typeface="Lato"/>
                <a:sym typeface="Lato"/>
              </a:rPr>
              <a:t>Require intensive reasoning to find relevant information (e.g., documents)</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spTree>
    <p:extLst>
      <p:ext uri="{BB962C8B-B14F-4D97-AF65-F5344CB8AC3E}">
        <p14:creationId xmlns:p14="http://schemas.microsoft.com/office/powerpoint/2010/main" val="3419251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C468-2923-2E0B-217D-032ABB9A219C}"/>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82F3976D-6EBE-E059-8FE4-F54DBCBCB5A5}"/>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Reasoning-intensive Retrieval </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B7E30D3A-A6F0-9BBB-01AA-BE2B0EA581A4}"/>
              </a:ext>
            </a:extLst>
          </p:cNvPr>
          <p:cNvSpPr txBox="1"/>
          <p:nvPr/>
        </p:nvSpPr>
        <p:spPr>
          <a:xfrm>
            <a:off x="415599" y="1398967"/>
            <a:ext cx="11516996" cy="140259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Motivation: </a:t>
            </a:r>
            <a:r>
              <a:rPr lang="en-US" altLang="zh-CN" sz="2000" dirty="0">
                <a:latin typeface="Montserrat" pitchFamily="2" charset="77"/>
                <a:ea typeface="Lato"/>
                <a:cs typeface="Lato"/>
                <a:sym typeface="Lato"/>
              </a:rPr>
              <a:t>Retrieval is bottleneck, </a:t>
            </a:r>
            <a:r>
              <a:rPr lang="en-US" altLang="zh-CN" sz="2000" b="1" dirty="0">
                <a:latin typeface="Montserrat" pitchFamily="2" charset="77"/>
                <a:ea typeface="Lato"/>
                <a:cs typeface="Lato"/>
                <a:sym typeface="Lato"/>
              </a:rPr>
              <a:t>existing retrievers only focus on relevance</a:t>
            </a:r>
          </a:p>
          <a:p>
            <a:pPr>
              <a:lnSpc>
                <a:spcPct val="115000"/>
              </a:lnSpc>
              <a:spcBef>
                <a:spcPts val="800"/>
              </a:spcBef>
            </a:pPr>
            <a:r>
              <a:rPr lang="en-US" altLang="zh-CN" sz="2000" b="1" dirty="0">
                <a:latin typeface="Montserrat" pitchFamily="2" charset="77"/>
                <a:ea typeface="Lato"/>
                <a:cs typeface="Lato"/>
                <a:sym typeface="Lato"/>
              </a:rPr>
              <a:t>Definition</a:t>
            </a:r>
            <a:r>
              <a:rPr lang="en" sz="2000" b="1" dirty="0">
                <a:latin typeface="Montserrat" pitchFamily="2" charset="77"/>
                <a:ea typeface="Lato"/>
                <a:cs typeface="Lato"/>
                <a:sym typeface="Lato"/>
              </a:rPr>
              <a:t>: </a:t>
            </a:r>
            <a:r>
              <a:rPr lang="en-US" sz="2000" dirty="0">
                <a:latin typeface="Montserrat" pitchFamily="2" charset="77"/>
                <a:ea typeface="Lato"/>
                <a:cs typeface="Lato"/>
                <a:sym typeface="Lato"/>
              </a:rPr>
              <a:t>Require intensive reasoning to find relevant information (e.g., documents)</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pic>
        <p:nvPicPr>
          <p:cNvPr id="4" name="Picture 3" descr="A screenshot of a computer&#10;&#10;AI-generated content may be incorrect.">
            <a:extLst>
              <a:ext uri="{FF2B5EF4-FFF2-40B4-BE49-F238E27FC236}">
                <a16:creationId xmlns:a16="http://schemas.microsoft.com/office/drawing/2014/main" id="{CEAA392C-3A02-4BA6-2374-0EB36088992A}"/>
              </a:ext>
            </a:extLst>
          </p:cNvPr>
          <p:cNvPicPr>
            <a:picLocks noChangeAspect="1"/>
          </p:cNvPicPr>
          <p:nvPr/>
        </p:nvPicPr>
        <p:blipFill>
          <a:blip r:embed="rId3"/>
          <a:stretch>
            <a:fillRect/>
          </a:stretch>
        </p:blipFill>
        <p:spPr>
          <a:xfrm>
            <a:off x="6432677" y="2701878"/>
            <a:ext cx="4981111" cy="1840583"/>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E42D0CB9-2A64-ED4D-0ADE-B9C493947EC0}"/>
              </a:ext>
            </a:extLst>
          </p:cNvPr>
          <p:cNvPicPr>
            <a:picLocks noChangeAspect="1"/>
          </p:cNvPicPr>
          <p:nvPr/>
        </p:nvPicPr>
        <p:blipFill>
          <a:blip r:embed="rId4"/>
          <a:stretch>
            <a:fillRect/>
          </a:stretch>
        </p:blipFill>
        <p:spPr>
          <a:xfrm>
            <a:off x="415598" y="2799177"/>
            <a:ext cx="4682245" cy="1730147"/>
          </a:xfrm>
          <a:prstGeom prst="rect">
            <a:avLst/>
          </a:prstGeom>
        </p:spPr>
      </p:pic>
      <p:sp>
        <p:nvSpPr>
          <p:cNvPr id="7" name="Chevron 6">
            <a:extLst>
              <a:ext uri="{FF2B5EF4-FFF2-40B4-BE49-F238E27FC236}">
                <a16:creationId xmlns:a16="http://schemas.microsoft.com/office/drawing/2014/main" id="{37C2AF60-B0F8-B780-0BB3-D5C65EEBBE4B}"/>
              </a:ext>
            </a:extLst>
          </p:cNvPr>
          <p:cNvSpPr/>
          <p:nvPr/>
        </p:nvSpPr>
        <p:spPr>
          <a:xfrm>
            <a:off x="5473704" y="3294599"/>
            <a:ext cx="700392" cy="739303"/>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8" name="Google Shape;146;g25f0cf8758f_3_89">
            <a:extLst>
              <a:ext uri="{FF2B5EF4-FFF2-40B4-BE49-F238E27FC236}">
                <a16:creationId xmlns:a16="http://schemas.microsoft.com/office/drawing/2014/main" id="{A0BC5B1C-22A5-A844-7AAD-DB7A877F68B5}"/>
              </a:ext>
            </a:extLst>
          </p:cNvPr>
          <p:cNvSpPr txBox="1"/>
          <p:nvPr/>
        </p:nvSpPr>
        <p:spPr>
          <a:xfrm>
            <a:off x="337502" y="4962629"/>
            <a:ext cx="11516996" cy="140259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Example Real-world Scenario: </a:t>
            </a:r>
            <a:r>
              <a:rPr lang="en-US" sz="2000" dirty="0">
                <a:latin typeface="Montserrat" pitchFamily="2" charset="77"/>
                <a:ea typeface="Lato"/>
                <a:cs typeface="Lato"/>
                <a:sym typeface="Lato"/>
              </a:rPr>
              <a:t>Given a coding problem, finding relevant coding problems that </a:t>
            </a:r>
            <a:r>
              <a:rPr lang="en-US" sz="2000" b="1" dirty="0">
                <a:latin typeface="Montserrat" pitchFamily="2" charset="77"/>
                <a:ea typeface="Lato"/>
                <a:cs typeface="Lato"/>
                <a:sym typeface="Lato"/>
              </a:rPr>
              <a:t>share similar algorithm as solutions</a:t>
            </a:r>
            <a:endParaRPr sz="2133" b="1"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spTree>
    <p:extLst>
      <p:ext uri="{BB962C8B-B14F-4D97-AF65-F5344CB8AC3E}">
        <p14:creationId xmlns:p14="http://schemas.microsoft.com/office/powerpoint/2010/main" val="224753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806C5-9FA3-1BE5-8D1D-DCB621F549A0}"/>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005B195D-CD67-42DB-4EFC-16E3DA6A95DB}"/>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Why Reasoning-intensive Retrieval important?</a:t>
            </a:r>
            <a:endParaRPr lang="en-US" sz="3067" b="1" dirty="0">
              <a:solidFill>
                <a:srgbClr val="7030A0"/>
              </a:solidFill>
              <a:latin typeface="Montserrat"/>
              <a:ea typeface="Montserrat"/>
              <a:cs typeface="Montserrat"/>
              <a:sym typeface="Montserrat"/>
            </a:endParaRPr>
          </a:p>
        </p:txBody>
      </p:sp>
      <p:sp>
        <p:nvSpPr>
          <p:cNvPr id="8" name="Google Shape;146;g25f0cf8758f_3_89">
            <a:extLst>
              <a:ext uri="{FF2B5EF4-FFF2-40B4-BE49-F238E27FC236}">
                <a16:creationId xmlns:a16="http://schemas.microsoft.com/office/drawing/2014/main" id="{5DADE98D-635A-CEBC-BC15-D1DF63EE47E5}"/>
              </a:ext>
            </a:extLst>
          </p:cNvPr>
          <p:cNvSpPr txBox="1"/>
          <p:nvPr/>
        </p:nvSpPr>
        <p:spPr>
          <a:xfrm>
            <a:off x="5293334" y="1849622"/>
            <a:ext cx="5943601" cy="4517723"/>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User</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queries, </a:t>
            </a:r>
            <a:r>
              <a:rPr lang="en-US" altLang="zh-CN" sz="2000" b="1" dirty="0">
                <a:latin typeface="Montserrat" pitchFamily="2" charset="77"/>
                <a:ea typeface="Lato"/>
                <a:cs typeface="Lato"/>
                <a:sym typeface="Lato"/>
              </a:rPr>
              <a:t>especially in AI for research</a:t>
            </a:r>
            <a:r>
              <a:rPr lang="en-US" altLang="zh-CN" sz="2000" dirty="0">
                <a:latin typeface="Montserrat" pitchFamily="2" charset="77"/>
                <a:ea typeface="Lato"/>
                <a:cs typeface="Lato"/>
                <a:sym typeface="Lato"/>
              </a:rPr>
              <a:t>,</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are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often</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complex,</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with</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multiple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detailed</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instructions</a:t>
            </a:r>
            <a:r>
              <a:rPr lang="zh-CN" altLang="en-US" sz="2000" dirty="0">
                <a:latin typeface="Montserrat" pitchFamily="2" charset="77"/>
                <a:ea typeface="Lato"/>
                <a:cs typeface="Lato"/>
                <a:sym typeface="Lato"/>
              </a:rPr>
              <a:t> </a:t>
            </a:r>
            <a:endParaRPr lang="en-US" altLang="zh-CN" sz="2000" dirty="0">
              <a:latin typeface="Montserrat" pitchFamily="2" charset="77"/>
              <a:ea typeface="Lato"/>
              <a:cs typeface="Lato"/>
              <a:sym typeface="Lato"/>
            </a:endParaRPr>
          </a:p>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Deep research systems require multiple rounds of retrieval, but existing</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systems</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are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only</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able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to</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retrieve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vague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information</a:t>
            </a:r>
          </a:p>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Better</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reasoning</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intensive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retrieval</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systems</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can</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accurately</a:t>
            </a:r>
            <a:r>
              <a:rPr lang="zh-CN" altLang="en-US" sz="2000" dirty="0">
                <a:latin typeface="Montserrat" pitchFamily="2" charset="77"/>
                <a:ea typeface="Lato"/>
                <a:cs typeface="Lato"/>
                <a:sym typeface="Lato"/>
              </a:rPr>
              <a:t> </a:t>
            </a:r>
            <a:r>
              <a:rPr lang="en-US" altLang="zh-CN" sz="2000" b="1" dirty="0">
                <a:latin typeface="Montserrat" pitchFamily="2" charset="77"/>
                <a:ea typeface="Lato"/>
                <a:cs typeface="Lato"/>
                <a:sym typeface="Lato"/>
              </a:rPr>
              <a:t>locate</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fine</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grained</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and</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personalized</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information</a:t>
            </a:r>
            <a:r>
              <a:rPr lang="zh-CN" altLang="en-US" sz="2000" b="1" dirty="0">
                <a:latin typeface="Montserrat" pitchFamily="2" charset="77"/>
                <a:ea typeface="Lato"/>
                <a:cs typeface="Lato"/>
                <a:sym typeface="Lato"/>
              </a:rPr>
              <a:t> </a:t>
            </a:r>
            <a:endParaRPr sz="2133" b="1" dirty="0">
              <a:latin typeface="Montserrat" pitchFamily="2" charset="77"/>
              <a:ea typeface="Lato"/>
              <a:cs typeface="Lato"/>
              <a:sym typeface="Lato"/>
            </a:endParaRPr>
          </a:p>
        </p:txBody>
      </p:sp>
      <p:sp>
        <p:nvSpPr>
          <p:cNvPr id="5" name="Google Shape;58;p13">
            <a:extLst>
              <a:ext uri="{FF2B5EF4-FFF2-40B4-BE49-F238E27FC236}">
                <a16:creationId xmlns:a16="http://schemas.microsoft.com/office/drawing/2014/main" id="{367ED527-E667-70CD-F1E0-F66014825E7A}"/>
              </a:ext>
            </a:extLst>
          </p:cNvPr>
          <p:cNvSpPr/>
          <p:nvPr/>
        </p:nvSpPr>
        <p:spPr>
          <a:xfrm>
            <a:off x="728846" y="2995800"/>
            <a:ext cx="3833387" cy="866399"/>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algn="ctr"/>
            <a:r>
              <a:rPr lang="en" dirty="0">
                <a:solidFill>
                  <a:schemeClr val="dk1"/>
                </a:solidFill>
                <a:latin typeface="Tenorite" pitchFamily="2" charset="0"/>
                <a:ea typeface="Fira Sans"/>
                <a:cs typeface="Fira Sans"/>
                <a:sym typeface="Fira Sans"/>
              </a:rPr>
              <a:t>Could you research the </a:t>
            </a:r>
            <a:r>
              <a:rPr lang="en" b="1" u="sng" dirty="0">
                <a:solidFill>
                  <a:schemeClr val="dk1"/>
                </a:solidFill>
                <a:latin typeface="Tenorite" pitchFamily="2" charset="0"/>
                <a:ea typeface="Fira Sans"/>
                <a:cs typeface="Fira Sans"/>
                <a:sym typeface="Fira Sans"/>
              </a:rPr>
              <a:t>popular climbing shoes</a:t>
            </a:r>
            <a:r>
              <a:rPr lang="en" b="1" dirty="0">
                <a:solidFill>
                  <a:schemeClr val="dk1"/>
                </a:solidFill>
                <a:latin typeface="Tenorite" pitchFamily="2" charset="0"/>
                <a:ea typeface="Fira Sans"/>
                <a:cs typeface="Fira Sans"/>
                <a:sym typeface="Fira Sans"/>
              </a:rPr>
              <a:t> on the market in </a:t>
            </a:r>
            <a:r>
              <a:rPr lang="en" b="1" u="sng" dirty="0">
                <a:solidFill>
                  <a:schemeClr val="dk1"/>
                </a:solidFill>
                <a:latin typeface="Tenorite" pitchFamily="2" charset="0"/>
                <a:ea typeface="Fira Sans"/>
                <a:cs typeface="Fira Sans"/>
                <a:sym typeface="Fira Sans"/>
              </a:rPr>
              <a:t>mid 2025 </a:t>
            </a:r>
            <a:r>
              <a:rPr lang="en" b="1" dirty="0">
                <a:solidFill>
                  <a:schemeClr val="dk1"/>
                </a:solidFill>
                <a:latin typeface="Tenorite" pitchFamily="2" charset="0"/>
                <a:ea typeface="Fira Sans"/>
                <a:cs typeface="Fira Sans"/>
                <a:sym typeface="Fira Sans"/>
              </a:rPr>
              <a:t>and </a:t>
            </a:r>
            <a:r>
              <a:rPr lang="en" b="1" u="sng" dirty="0">
                <a:solidFill>
                  <a:schemeClr val="dk1"/>
                </a:solidFill>
                <a:latin typeface="Tenorite" pitchFamily="2" charset="0"/>
                <a:ea typeface="Fira Sans"/>
                <a:cs typeface="Fira Sans"/>
                <a:sym typeface="Fira Sans"/>
              </a:rPr>
              <a:t>made in Asia</a:t>
            </a:r>
            <a:r>
              <a:rPr lang="en" b="1" dirty="0">
                <a:solidFill>
                  <a:schemeClr val="dk1"/>
                </a:solidFill>
                <a:latin typeface="Tenorite" pitchFamily="2" charset="0"/>
                <a:ea typeface="Fira Sans"/>
                <a:cs typeface="Fira Sans"/>
                <a:sym typeface="Fira Sans"/>
              </a:rPr>
              <a:t>?</a:t>
            </a:r>
            <a:r>
              <a:rPr lang="en" dirty="0">
                <a:solidFill>
                  <a:schemeClr val="dk1"/>
                </a:solidFill>
                <a:latin typeface="Tenorite" pitchFamily="2" charset="0"/>
                <a:ea typeface="Fira Sans"/>
                <a:cs typeface="Fira Sans"/>
                <a:sym typeface="Fira Sans"/>
              </a:rPr>
              <a:t> </a:t>
            </a:r>
            <a:endParaRPr dirty="0">
              <a:latin typeface="Tenorite" pitchFamily="2" charset="0"/>
              <a:ea typeface="Fira Sans"/>
              <a:cs typeface="Fira Sans"/>
              <a:sym typeface="Fira Sans"/>
            </a:endParaRPr>
          </a:p>
        </p:txBody>
      </p:sp>
    </p:spTree>
    <p:extLst>
      <p:ext uri="{BB962C8B-B14F-4D97-AF65-F5344CB8AC3E}">
        <p14:creationId xmlns:p14="http://schemas.microsoft.com/office/powerpoint/2010/main" val="2477511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A4385-44A7-7E29-9871-5F8B0B250FAE}"/>
            </a:ext>
          </a:extLst>
        </p:cNvPr>
        <p:cNvGrpSpPr/>
        <p:nvPr/>
      </p:nvGrpSpPr>
      <p:grpSpPr>
        <a:xfrm>
          <a:off x="0" y="0"/>
          <a:ext cx="0" cy="0"/>
          <a:chOff x="0" y="0"/>
          <a:chExt cx="0" cy="0"/>
        </a:xfrm>
      </p:grpSpPr>
      <p:sp>
        <p:nvSpPr>
          <p:cNvPr id="7" name="Google Shape;90;p18">
            <a:extLst>
              <a:ext uri="{FF2B5EF4-FFF2-40B4-BE49-F238E27FC236}">
                <a16:creationId xmlns:a16="http://schemas.microsoft.com/office/drawing/2014/main" id="{A505765C-F59F-A4A5-1F30-DB2349E88F2E}"/>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Agents for Research</a:t>
            </a:r>
            <a:endParaRPr lang="en-US" sz="3067" b="1" dirty="0">
              <a:solidFill>
                <a:srgbClr val="7030A0"/>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13C784FC-9D1D-4A98-856B-88202F08F7BE}"/>
              </a:ext>
            </a:extLst>
          </p:cNvPr>
          <p:cNvSpPr txBox="1"/>
          <p:nvPr/>
        </p:nvSpPr>
        <p:spPr>
          <a:xfrm>
            <a:off x="547253" y="2633979"/>
            <a:ext cx="4993737"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enorite" pitchFamily="2" charset="0"/>
              </a:rPr>
              <a:t>Idea Generation</a:t>
            </a:r>
          </a:p>
          <a:p>
            <a:pPr marL="342900" indent="-342900">
              <a:buFont typeface="Arial" panose="020B0604020202020204" pitchFamily="34" charset="0"/>
              <a:buChar char="•"/>
            </a:pPr>
            <a:endParaRPr lang="en-US" sz="2400" dirty="0">
              <a:latin typeface="Tenorite" pitchFamily="2" charset="0"/>
            </a:endParaRPr>
          </a:p>
          <a:p>
            <a:pPr marL="342900" indent="-342900">
              <a:buFont typeface="Arial" panose="020B0604020202020204" pitchFamily="34" charset="0"/>
              <a:buChar char="•"/>
            </a:pPr>
            <a:endParaRPr lang="en-US" sz="2400" dirty="0">
              <a:latin typeface="Tenorite" pitchFamily="2" charset="0"/>
            </a:endParaRPr>
          </a:p>
          <a:p>
            <a:pPr marL="342900" indent="-342900">
              <a:buFont typeface="Arial" panose="020B0604020202020204" pitchFamily="34" charset="0"/>
              <a:buChar char="•"/>
            </a:pPr>
            <a:endParaRPr lang="en-US" sz="2400" dirty="0">
              <a:latin typeface="Tenorite" pitchFamily="2" charset="0"/>
            </a:endParaRPr>
          </a:p>
          <a:p>
            <a:pPr marL="342900" indent="-342900">
              <a:buFont typeface="Arial" panose="020B0604020202020204" pitchFamily="34" charset="0"/>
              <a:buChar char="•"/>
            </a:pPr>
            <a:r>
              <a:rPr lang="en-US" sz="2400" dirty="0">
                <a:latin typeface="Tenorite" pitchFamily="2" charset="0"/>
              </a:rPr>
              <a:t>Literature Search</a:t>
            </a:r>
          </a:p>
          <a:p>
            <a:pPr marL="342900" indent="-342900">
              <a:buFont typeface="Arial" panose="020B0604020202020204" pitchFamily="34" charset="0"/>
              <a:buChar char="•"/>
            </a:pPr>
            <a:endParaRPr lang="en-US" sz="2400" dirty="0">
              <a:latin typeface="Tenorite" pitchFamily="2" charset="0"/>
            </a:endParaRPr>
          </a:p>
          <a:p>
            <a:pPr marL="342900" indent="-342900">
              <a:buFont typeface="Arial" panose="020B0604020202020204" pitchFamily="34" charset="0"/>
              <a:buChar char="•"/>
            </a:pPr>
            <a:endParaRPr lang="en-US" sz="2400" dirty="0">
              <a:latin typeface="Tenorite" pitchFamily="2" charset="0"/>
            </a:endParaRPr>
          </a:p>
          <a:p>
            <a:pPr marL="342900" indent="-342900">
              <a:buFont typeface="Arial" panose="020B0604020202020204" pitchFamily="34" charset="0"/>
              <a:buChar char="•"/>
            </a:pPr>
            <a:endParaRPr lang="en-US" sz="2400" dirty="0">
              <a:latin typeface="Tenorite" pitchFamily="2" charset="0"/>
            </a:endParaRPr>
          </a:p>
          <a:p>
            <a:pPr marL="342900" indent="-342900">
              <a:buFont typeface="Arial" panose="020B0604020202020204" pitchFamily="34" charset="0"/>
              <a:buChar char="•"/>
            </a:pPr>
            <a:r>
              <a:rPr lang="en-US" sz="2400" dirty="0">
                <a:latin typeface="Tenorite" pitchFamily="2" charset="0"/>
              </a:rPr>
              <a:t>Execution </a:t>
            </a:r>
          </a:p>
        </p:txBody>
      </p:sp>
      <p:sp>
        <p:nvSpPr>
          <p:cNvPr id="3" name="Google Shape;146;g25f0cf8758f_3_89">
            <a:extLst>
              <a:ext uri="{FF2B5EF4-FFF2-40B4-BE49-F238E27FC236}">
                <a16:creationId xmlns:a16="http://schemas.microsoft.com/office/drawing/2014/main" id="{735A5132-8162-14FA-E4AB-ED90519AA013}"/>
              </a:ext>
            </a:extLst>
          </p:cNvPr>
          <p:cNvSpPr txBox="1"/>
          <p:nvPr/>
        </p:nvSpPr>
        <p:spPr>
          <a:xfrm>
            <a:off x="415599" y="1398967"/>
            <a:ext cx="11516996" cy="805600"/>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Agents have been incorporated into every stage of research pipeline.</a:t>
            </a:r>
            <a:endParaRPr sz="2000" dirty="0">
              <a:latin typeface="Montserrat" pitchFamily="2" charset="77"/>
              <a:ea typeface="Lato"/>
              <a:cs typeface="Lato"/>
              <a:sym typeface="Lato"/>
            </a:endParaRPr>
          </a:p>
        </p:txBody>
      </p:sp>
      <p:pic>
        <p:nvPicPr>
          <p:cNvPr id="11" name="Picture 10" descr="A group of black text&#10;&#10;AI-generated content may be incorrect.">
            <a:extLst>
              <a:ext uri="{FF2B5EF4-FFF2-40B4-BE49-F238E27FC236}">
                <a16:creationId xmlns:a16="http://schemas.microsoft.com/office/drawing/2014/main" id="{3DE73DD3-BA72-8B15-9B0B-4C6E5452DD6B}"/>
              </a:ext>
            </a:extLst>
          </p:cNvPr>
          <p:cNvPicPr>
            <a:picLocks noChangeAspect="1"/>
          </p:cNvPicPr>
          <p:nvPr/>
        </p:nvPicPr>
        <p:blipFill>
          <a:blip r:embed="rId3"/>
          <a:stretch>
            <a:fillRect/>
          </a:stretch>
        </p:blipFill>
        <p:spPr>
          <a:xfrm>
            <a:off x="4456234" y="2097907"/>
            <a:ext cx="4993737" cy="1435812"/>
          </a:xfrm>
          <a:prstGeom prst="rect">
            <a:avLst/>
          </a:prstGeom>
        </p:spPr>
      </p:pic>
      <p:pic>
        <p:nvPicPr>
          <p:cNvPr id="13" name="Picture 12" descr="A close-up of a sign&#10;&#10;AI-generated content may be incorrect.">
            <a:extLst>
              <a:ext uri="{FF2B5EF4-FFF2-40B4-BE49-F238E27FC236}">
                <a16:creationId xmlns:a16="http://schemas.microsoft.com/office/drawing/2014/main" id="{5437BBB5-0A9F-7AB5-D168-E03FEF83FA2F}"/>
              </a:ext>
            </a:extLst>
          </p:cNvPr>
          <p:cNvPicPr>
            <a:picLocks noChangeAspect="1"/>
          </p:cNvPicPr>
          <p:nvPr/>
        </p:nvPicPr>
        <p:blipFill>
          <a:blip r:embed="rId4"/>
          <a:stretch>
            <a:fillRect/>
          </a:stretch>
        </p:blipFill>
        <p:spPr>
          <a:xfrm>
            <a:off x="4358068" y="5170619"/>
            <a:ext cx="6232595" cy="1309092"/>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CDB30790-23D2-6345-AA9C-4E2F6CEFFD84}"/>
              </a:ext>
            </a:extLst>
          </p:cNvPr>
          <p:cNvPicPr>
            <a:picLocks noChangeAspect="1"/>
          </p:cNvPicPr>
          <p:nvPr/>
        </p:nvPicPr>
        <p:blipFill>
          <a:blip r:embed="rId5"/>
          <a:stretch>
            <a:fillRect/>
          </a:stretch>
        </p:blipFill>
        <p:spPr>
          <a:xfrm>
            <a:off x="4645010" y="3635321"/>
            <a:ext cx="4804961" cy="1433696"/>
          </a:xfrm>
          <a:prstGeom prst="rect">
            <a:avLst/>
          </a:prstGeom>
        </p:spPr>
      </p:pic>
    </p:spTree>
    <p:extLst>
      <p:ext uri="{BB962C8B-B14F-4D97-AF65-F5344CB8AC3E}">
        <p14:creationId xmlns:p14="http://schemas.microsoft.com/office/powerpoint/2010/main" val="3224436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15600" y="593367"/>
            <a:ext cx="11233200" cy="805600"/>
          </a:xfrm>
          <a:prstGeom prst="rect">
            <a:avLst/>
          </a:prstGeom>
        </p:spPr>
        <p:txBody>
          <a:bodyPr spcFirstLastPara="1" vert="horz" wrap="square" lIns="121900" tIns="121900" rIns="121900" bIns="121900" rtlCol="0" anchor="t" anchorCtr="0">
            <a:noAutofit/>
          </a:bodyPr>
          <a:lstStyle/>
          <a:p>
            <a:r>
              <a:rPr lang="en-US" sz="3067" b="1" dirty="0">
                <a:solidFill>
                  <a:srgbClr val="7030A0"/>
                </a:solidFill>
                <a:latin typeface="Montserrat"/>
                <a:ea typeface="Montserrat"/>
                <a:cs typeface="Montserrat"/>
                <a:sym typeface="Montserrat"/>
              </a:rPr>
              <a:t>Outline</a:t>
            </a:r>
            <a:endParaRPr sz="3067" b="1" dirty="0">
              <a:solidFill>
                <a:srgbClr val="7030A0"/>
              </a:solidFill>
              <a:latin typeface="Montserrat"/>
              <a:ea typeface="Montserrat"/>
              <a:cs typeface="Montserrat"/>
              <a:sym typeface="Montserrat"/>
            </a:endParaRPr>
          </a:p>
        </p:txBody>
      </p:sp>
      <p:cxnSp>
        <p:nvCxnSpPr>
          <p:cNvPr id="91" name="Google Shape;91;p18"/>
          <p:cNvCxnSpPr/>
          <p:nvPr/>
        </p:nvCxnSpPr>
        <p:spPr>
          <a:xfrm>
            <a:off x="557639" y="1362700"/>
            <a:ext cx="828800" cy="0"/>
          </a:xfrm>
          <a:prstGeom prst="straightConnector1">
            <a:avLst/>
          </a:prstGeom>
          <a:noFill/>
          <a:ln w="76200" cap="flat" cmpd="sng">
            <a:solidFill>
              <a:srgbClr val="9A6ABA"/>
            </a:solidFill>
            <a:prstDash val="solid"/>
            <a:round/>
            <a:headEnd type="none" w="med" len="med"/>
            <a:tailEnd type="none" w="med" len="med"/>
          </a:ln>
        </p:spPr>
      </p:cxnSp>
      <p:sp>
        <p:nvSpPr>
          <p:cNvPr id="24" name="TextBox 23">
            <a:extLst>
              <a:ext uri="{FF2B5EF4-FFF2-40B4-BE49-F238E27FC236}">
                <a16:creationId xmlns:a16="http://schemas.microsoft.com/office/drawing/2014/main" id="{EDAA3F5B-4C59-6F44-A424-C966E8E8AC1F}"/>
              </a:ext>
            </a:extLst>
          </p:cNvPr>
          <p:cNvSpPr txBox="1"/>
          <p:nvPr/>
        </p:nvSpPr>
        <p:spPr>
          <a:xfrm>
            <a:off x="-1474508" y="5239036"/>
            <a:ext cx="4058691" cy="369332"/>
          </a:xfrm>
          <a:prstGeom prst="rect">
            <a:avLst/>
          </a:prstGeom>
          <a:noFill/>
        </p:spPr>
        <p:txBody>
          <a:bodyPr wrap="square">
            <a:spAutoFit/>
          </a:bodyPr>
          <a:lstStyle/>
          <a:p>
            <a:pPr algn="r"/>
            <a:r>
              <a:rPr lang="en-US" b="1" dirty="0">
                <a:solidFill>
                  <a:schemeClr val="bg1"/>
                </a:solidFill>
                <a:latin typeface="Montserrat" pitchFamily="2" charset="77"/>
              </a:rPr>
              <a:t>K</a:t>
            </a:r>
            <a:r>
              <a:rPr lang="en-US" sz="1800" b="1" dirty="0">
                <a:solidFill>
                  <a:schemeClr val="bg1"/>
                </a:solidFill>
                <a:latin typeface="Montserrat" pitchFamily="2" charset="77"/>
              </a:rPr>
              <a:t>nowledge G.</a:t>
            </a:r>
            <a:endParaRPr lang="en-US" b="1" dirty="0">
              <a:solidFill>
                <a:schemeClr val="bg1"/>
              </a:solidFill>
            </a:endParaRPr>
          </a:p>
        </p:txBody>
      </p:sp>
      <p:pic>
        <p:nvPicPr>
          <p:cNvPr id="8" name="Picture 7">
            <a:extLst>
              <a:ext uri="{FF2B5EF4-FFF2-40B4-BE49-F238E27FC236}">
                <a16:creationId xmlns:a16="http://schemas.microsoft.com/office/drawing/2014/main" id="{32C91257-D430-6D49-BFCC-81E844A39149}"/>
              </a:ext>
            </a:extLst>
          </p:cNvPr>
          <p:cNvPicPr>
            <a:picLocks noChangeAspect="1"/>
          </p:cNvPicPr>
          <p:nvPr/>
        </p:nvPicPr>
        <p:blipFill>
          <a:blip r:embed="rId3"/>
          <a:stretch>
            <a:fillRect/>
          </a:stretch>
        </p:blipFill>
        <p:spPr>
          <a:xfrm>
            <a:off x="912763" y="4038421"/>
            <a:ext cx="448505" cy="448505"/>
          </a:xfrm>
          <a:prstGeom prst="rect">
            <a:avLst/>
          </a:prstGeom>
        </p:spPr>
      </p:pic>
      <p:sp>
        <p:nvSpPr>
          <p:cNvPr id="49" name="TextBox 48">
            <a:extLst>
              <a:ext uri="{FF2B5EF4-FFF2-40B4-BE49-F238E27FC236}">
                <a16:creationId xmlns:a16="http://schemas.microsoft.com/office/drawing/2014/main" id="{3168E660-B059-314E-A266-A7995A3945E7}"/>
              </a:ext>
            </a:extLst>
          </p:cNvPr>
          <p:cNvSpPr txBox="1"/>
          <p:nvPr/>
        </p:nvSpPr>
        <p:spPr>
          <a:xfrm>
            <a:off x="1712068" y="3939507"/>
            <a:ext cx="14001157" cy="646331"/>
          </a:xfrm>
          <a:prstGeom prst="rect">
            <a:avLst/>
          </a:prstGeom>
          <a:noFill/>
        </p:spPr>
        <p:txBody>
          <a:bodyPr wrap="square">
            <a:spAutoFit/>
          </a:bodyPr>
          <a:lstStyle/>
          <a:p>
            <a:r>
              <a:rPr lang="en-US" altLang="zh-SG" dirty="0">
                <a:latin typeface="Montserrat" pitchFamily="2" charset="77"/>
                <a:cs typeface="Arial" panose="020B0604020202020204" pitchFamily="34" charset="0"/>
              </a:rPr>
              <a:t>Benchmarking and Improving Retrieval for Deep Research Agents</a:t>
            </a:r>
          </a:p>
          <a:p>
            <a:r>
              <a:rPr lang="en-US" dirty="0">
                <a:latin typeface="Montserrat" pitchFamily="2" charset="77"/>
              </a:rPr>
              <a:t>(</a:t>
            </a:r>
            <a:r>
              <a:rPr lang="en-US" i="1" dirty="0">
                <a:latin typeface="Montserrat" pitchFamily="2" charset="77"/>
              </a:rPr>
              <a:t>ACL </a:t>
            </a:r>
            <a:r>
              <a:rPr lang="en-US" altLang="zh-CN" i="1" dirty="0">
                <a:latin typeface="Montserrat" pitchFamily="2" charset="77"/>
              </a:rPr>
              <a:t>2026</a:t>
            </a:r>
            <a:r>
              <a:rPr lang="zh-CN" altLang="en-US" i="1" dirty="0">
                <a:latin typeface="Montserrat" pitchFamily="2" charset="77"/>
              </a:rPr>
              <a:t> </a:t>
            </a:r>
            <a:r>
              <a:rPr lang="en-US" altLang="zh-CN" i="1" dirty="0">
                <a:latin typeface="Montserrat" pitchFamily="2" charset="77"/>
              </a:rPr>
              <a:t>Submission</a:t>
            </a:r>
            <a:r>
              <a:rPr lang="en-US" dirty="0">
                <a:latin typeface="Montserrat" pitchFamily="2" charset="77"/>
              </a:rPr>
              <a:t>) </a:t>
            </a:r>
          </a:p>
        </p:txBody>
      </p:sp>
      <p:sp>
        <p:nvSpPr>
          <p:cNvPr id="29" name="TextBox 28">
            <a:extLst>
              <a:ext uri="{FF2B5EF4-FFF2-40B4-BE49-F238E27FC236}">
                <a16:creationId xmlns:a16="http://schemas.microsoft.com/office/drawing/2014/main" id="{46E9947B-D224-9849-97C7-8E2B643859AA}"/>
              </a:ext>
            </a:extLst>
          </p:cNvPr>
          <p:cNvSpPr txBox="1"/>
          <p:nvPr/>
        </p:nvSpPr>
        <p:spPr>
          <a:xfrm>
            <a:off x="1712068" y="2594208"/>
            <a:ext cx="8832715" cy="646331"/>
          </a:xfrm>
          <a:prstGeom prst="rect">
            <a:avLst/>
          </a:prstGeom>
          <a:noFill/>
        </p:spPr>
        <p:txBody>
          <a:bodyPr wrap="square">
            <a:spAutoFit/>
          </a:bodyPr>
          <a:lstStyle/>
          <a:p>
            <a:r>
              <a:rPr lang="en-US" dirty="0">
                <a:latin typeface="Montserrat" pitchFamily="2" charset="77"/>
              </a:rPr>
              <a:t>Text Diffusion Language Model for Reasoning-intensive Retrieval</a:t>
            </a:r>
          </a:p>
          <a:p>
            <a:r>
              <a:rPr lang="en-US" dirty="0">
                <a:latin typeface="Montserrat" pitchFamily="2" charset="77"/>
              </a:rPr>
              <a:t>(</a:t>
            </a:r>
            <a:r>
              <a:rPr lang="en-US" i="1" dirty="0">
                <a:latin typeface="Montserrat" pitchFamily="2" charset="77"/>
              </a:rPr>
              <a:t>EMNLP 2025</a:t>
            </a:r>
            <a:r>
              <a:rPr lang="en-US" dirty="0">
                <a:latin typeface="Montserrat" pitchFamily="2" charset="77"/>
              </a:rPr>
              <a:t>) </a:t>
            </a:r>
          </a:p>
        </p:txBody>
      </p:sp>
      <p:pic>
        <p:nvPicPr>
          <p:cNvPr id="30" name="Picture 29">
            <a:extLst>
              <a:ext uri="{FF2B5EF4-FFF2-40B4-BE49-F238E27FC236}">
                <a16:creationId xmlns:a16="http://schemas.microsoft.com/office/drawing/2014/main" id="{C83CFC0D-C618-D84A-9857-8E6EDA74D189}"/>
              </a:ext>
            </a:extLst>
          </p:cNvPr>
          <p:cNvPicPr>
            <a:picLocks noChangeAspect="1"/>
          </p:cNvPicPr>
          <p:nvPr/>
        </p:nvPicPr>
        <p:blipFill>
          <a:blip r:embed="rId4"/>
          <a:stretch>
            <a:fillRect/>
          </a:stretch>
        </p:blipFill>
        <p:spPr>
          <a:xfrm>
            <a:off x="912763" y="2623796"/>
            <a:ext cx="498843" cy="498843"/>
          </a:xfrm>
          <a:prstGeom prst="rect">
            <a:avLst/>
          </a:prstGeom>
        </p:spPr>
      </p:pic>
      <p:sp>
        <p:nvSpPr>
          <p:cNvPr id="3" name="TextBox 2">
            <a:extLst>
              <a:ext uri="{FF2B5EF4-FFF2-40B4-BE49-F238E27FC236}">
                <a16:creationId xmlns:a16="http://schemas.microsoft.com/office/drawing/2014/main" id="{1FD2FFDF-7A60-7DBD-3052-BCE95902E9A5}"/>
              </a:ext>
            </a:extLst>
          </p:cNvPr>
          <p:cNvSpPr txBox="1"/>
          <p:nvPr/>
        </p:nvSpPr>
        <p:spPr>
          <a:xfrm>
            <a:off x="866385" y="5433308"/>
            <a:ext cx="8599394" cy="369332"/>
          </a:xfrm>
          <a:prstGeom prst="rect">
            <a:avLst/>
          </a:prstGeom>
          <a:noFill/>
        </p:spPr>
        <p:txBody>
          <a:bodyPr wrap="square">
            <a:spAutoFit/>
          </a:bodyPr>
          <a:lstStyle/>
          <a:p>
            <a:r>
              <a:rPr lang="en-US" altLang="zh-CN" sz="1800" b="1" i="1" dirty="0">
                <a:solidFill>
                  <a:schemeClr val="accent1">
                    <a:lumMod val="75000"/>
                  </a:schemeClr>
                </a:solidFill>
                <a:latin typeface="Montserrat" pitchFamily="2" charset="77"/>
              </a:rPr>
              <a:t>Future Directions</a:t>
            </a:r>
          </a:p>
        </p:txBody>
      </p:sp>
      <p:sp>
        <p:nvSpPr>
          <p:cNvPr id="2" name="TextBox 1">
            <a:extLst>
              <a:ext uri="{FF2B5EF4-FFF2-40B4-BE49-F238E27FC236}">
                <a16:creationId xmlns:a16="http://schemas.microsoft.com/office/drawing/2014/main" id="{8CD0B4C6-BA7A-B4FC-D715-E20B31D3B5F7}"/>
              </a:ext>
            </a:extLst>
          </p:cNvPr>
          <p:cNvSpPr txBox="1"/>
          <p:nvPr/>
        </p:nvSpPr>
        <p:spPr>
          <a:xfrm>
            <a:off x="2682063" y="5233180"/>
            <a:ext cx="4058691" cy="369332"/>
          </a:xfrm>
          <a:prstGeom prst="rect">
            <a:avLst/>
          </a:prstGeom>
          <a:noFill/>
        </p:spPr>
        <p:txBody>
          <a:bodyPr wrap="square">
            <a:spAutoFit/>
          </a:bodyPr>
          <a:lstStyle/>
          <a:p>
            <a:r>
              <a:rPr lang="en-US" b="1" dirty="0">
                <a:solidFill>
                  <a:schemeClr val="bg1"/>
                </a:solidFill>
                <a:latin typeface="Montserrat" pitchFamily="2" charset="77"/>
              </a:rPr>
              <a:t>   </a:t>
            </a:r>
            <a:r>
              <a:rPr lang="en-US" sz="1800" b="1" dirty="0">
                <a:solidFill>
                  <a:schemeClr val="bg1"/>
                </a:solidFill>
                <a:latin typeface="Montserrat" pitchFamily="2" charset="77"/>
              </a:rPr>
              <a:t>Inference</a:t>
            </a:r>
            <a:endParaRPr lang="en-US" b="1" dirty="0">
              <a:solidFill>
                <a:schemeClr val="bg1"/>
              </a:solidFill>
            </a:endParaRPr>
          </a:p>
        </p:txBody>
      </p:sp>
      <p:sp>
        <p:nvSpPr>
          <p:cNvPr id="5" name="TextBox 4">
            <a:extLst>
              <a:ext uri="{FF2B5EF4-FFF2-40B4-BE49-F238E27FC236}">
                <a16:creationId xmlns:a16="http://schemas.microsoft.com/office/drawing/2014/main" id="{26E8D1FA-90AE-12A6-89FE-0A6BBA43FDE3}"/>
              </a:ext>
            </a:extLst>
          </p:cNvPr>
          <p:cNvSpPr txBox="1"/>
          <p:nvPr/>
        </p:nvSpPr>
        <p:spPr>
          <a:xfrm>
            <a:off x="557639" y="1624820"/>
            <a:ext cx="9216886" cy="369332"/>
          </a:xfrm>
          <a:prstGeom prst="rect">
            <a:avLst/>
          </a:prstGeom>
          <a:noFill/>
        </p:spPr>
        <p:txBody>
          <a:bodyPr wrap="square">
            <a:spAutoFit/>
          </a:bodyPr>
          <a:lstStyle/>
          <a:p>
            <a:r>
              <a:rPr lang="en-US" altLang="zh-CN" b="1" i="1" dirty="0">
                <a:solidFill>
                  <a:srgbClr val="7030A0"/>
                </a:solidFill>
                <a:latin typeface="Montserrat" pitchFamily="2" charset="77"/>
              </a:rPr>
              <a:t>AI</a:t>
            </a:r>
            <a:r>
              <a:rPr lang="zh-CN" altLang="en-US" b="1" i="1" dirty="0">
                <a:solidFill>
                  <a:srgbClr val="7030A0"/>
                </a:solidFill>
                <a:latin typeface="Montserrat" pitchFamily="2" charset="77"/>
              </a:rPr>
              <a:t> </a:t>
            </a:r>
            <a:r>
              <a:rPr lang="en-US" altLang="zh-CN" b="1" i="1" dirty="0">
                <a:solidFill>
                  <a:srgbClr val="7030A0"/>
                </a:solidFill>
                <a:latin typeface="Montserrat" pitchFamily="2" charset="77"/>
              </a:rPr>
              <a:t>for Research with better </a:t>
            </a:r>
            <a:r>
              <a:rPr lang="en-US" altLang="zh-CN" sz="1800" b="1" i="1" dirty="0">
                <a:solidFill>
                  <a:srgbClr val="7030A0"/>
                </a:solidFill>
                <a:latin typeface="Montserrat" pitchFamily="2" charset="77"/>
              </a:rPr>
              <a:t>agentic search systems</a:t>
            </a:r>
            <a:endParaRPr lang="en-US" altLang="zh-CN" sz="1800" b="1" i="1" dirty="0">
              <a:solidFill>
                <a:srgbClr val="E97300"/>
              </a:solidFill>
              <a:latin typeface="Montserrat" pitchFamily="2" charset="77"/>
            </a:endParaRPr>
          </a:p>
        </p:txBody>
      </p:sp>
    </p:spTree>
    <p:extLst>
      <p:ext uri="{BB962C8B-B14F-4D97-AF65-F5344CB8AC3E}">
        <p14:creationId xmlns:p14="http://schemas.microsoft.com/office/powerpoint/2010/main" val="316244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FB2E29EC-4EEC-0738-2C29-C5A2984CDF35}"/>
            </a:ext>
          </a:extLst>
        </p:cNvPr>
        <p:cNvGrpSpPr/>
        <p:nvPr/>
      </p:nvGrpSpPr>
      <p:grpSpPr>
        <a:xfrm>
          <a:off x="0" y="0"/>
          <a:ext cx="0" cy="0"/>
          <a:chOff x="0" y="0"/>
          <a:chExt cx="0" cy="0"/>
        </a:xfrm>
      </p:grpSpPr>
      <p:sp>
        <p:nvSpPr>
          <p:cNvPr id="90" name="Google Shape;90;p18">
            <a:extLst>
              <a:ext uri="{FF2B5EF4-FFF2-40B4-BE49-F238E27FC236}">
                <a16:creationId xmlns:a16="http://schemas.microsoft.com/office/drawing/2014/main" id="{3558A612-EF2C-6FAE-EB50-D281D64FFD7F}"/>
              </a:ext>
            </a:extLst>
          </p:cNvPr>
          <p:cNvSpPr txBox="1">
            <a:spLocks noGrp="1"/>
          </p:cNvSpPr>
          <p:nvPr>
            <p:ph type="title"/>
          </p:nvPr>
        </p:nvSpPr>
        <p:spPr>
          <a:xfrm>
            <a:off x="415600" y="593367"/>
            <a:ext cx="11233200" cy="805600"/>
          </a:xfrm>
          <a:prstGeom prst="rect">
            <a:avLst/>
          </a:prstGeom>
        </p:spPr>
        <p:txBody>
          <a:bodyPr spcFirstLastPara="1" vert="horz" wrap="square" lIns="121900" tIns="121900" rIns="121900" bIns="121900" rtlCol="0" anchor="t" anchorCtr="0">
            <a:noAutofit/>
          </a:bodyPr>
          <a:lstStyle/>
          <a:p>
            <a:r>
              <a:rPr lang="en-US" sz="3067" b="1" dirty="0">
                <a:solidFill>
                  <a:srgbClr val="7030A0"/>
                </a:solidFill>
                <a:latin typeface="Montserrat"/>
                <a:ea typeface="Montserrat"/>
                <a:cs typeface="Montserrat"/>
                <a:sym typeface="Montserrat"/>
              </a:rPr>
              <a:t>Outline</a:t>
            </a:r>
            <a:endParaRPr sz="3067" b="1" dirty="0">
              <a:solidFill>
                <a:srgbClr val="7030A0"/>
              </a:solidFill>
              <a:latin typeface="Montserrat"/>
              <a:ea typeface="Montserrat"/>
              <a:cs typeface="Montserrat"/>
              <a:sym typeface="Montserrat"/>
            </a:endParaRPr>
          </a:p>
        </p:txBody>
      </p:sp>
      <p:cxnSp>
        <p:nvCxnSpPr>
          <p:cNvPr id="91" name="Google Shape;91;p18">
            <a:extLst>
              <a:ext uri="{FF2B5EF4-FFF2-40B4-BE49-F238E27FC236}">
                <a16:creationId xmlns:a16="http://schemas.microsoft.com/office/drawing/2014/main" id="{708FD420-C1A2-7A8E-256A-C847D1608705}"/>
              </a:ext>
            </a:extLst>
          </p:cNvPr>
          <p:cNvCxnSpPr/>
          <p:nvPr/>
        </p:nvCxnSpPr>
        <p:spPr>
          <a:xfrm>
            <a:off x="557639" y="1362700"/>
            <a:ext cx="828800" cy="0"/>
          </a:xfrm>
          <a:prstGeom prst="straightConnector1">
            <a:avLst/>
          </a:prstGeom>
          <a:noFill/>
          <a:ln w="76200" cap="flat" cmpd="sng">
            <a:solidFill>
              <a:srgbClr val="9A6ABA"/>
            </a:solidFill>
            <a:prstDash val="solid"/>
            <a:round/>
            <a:headEnd type="none" w="med" len="med"/>
            <a:tailEnd type="none" w="med" len="med"/>
          </a:ln>
        </p:spPr>
      </p:cxnSp>
      <p:sp>
        <p:nvSpPr>
          <p:cNvPr id="24" name="TextBox 23">
            <a:extLst>
              <a:ext uri="{FF2B5EF4-FFF2-40B4-BE49-F238E27FC236}">
                <a16:creationId xmlns:a16="http://schemas.microsoft.com/office/drawing/2014/main" id="{B19B8B1F-2D32-0040-26FA-CC5C0AE374E7}"/>
              </a:ext>
            </a:extLst>
          </p:cNvPr>
          <p:cNvSpPr txBox="1"/>
          <p:nvPr/>
        </p:nvSpPr>
        <p:spPr>
          <a:xfrm>
            <a:off x="-1474508" y="5239036"/>
            <a:ext cx="4058691" cy="369332"/>
          </a:xfrm>
          <a:prstGeom prst="rect">
            <a:avLst/>
          </a:prstGeom>
          <a:noFill/>
        </p:spPr>
        <p:txBody>
          <a:bodyPr wrap="square">
            <a:spAutoFit/>
          </a:bodyPr>
          <a:lstStyle/>
          <a:p>
            <a:pPr algn="r"/>
            <a:r>
              <a:rPr lang="en-US" b="1" dirty="0">
                <a:solidFill>
                  <a:schemeClr val="bg1"/>
                </a:solidFill>
                <a:latin typeface="Montserrat" pitchFamily="2" charset="77"/>
              </a:rPr>
              <a:t>K</a:t>
            </a:r>
            <a:r>
              <a:rPr lang="en-US" sz="1800" b="1" dirty="0">
                <a:solidFill>
                  <a:schemeClr val="bg1"/>
                </a:solidFill>
                <a:latin typeface="Montserrat" pitchFamily="2" charset="77"/>
              </a:rPr>
              <a:t>nowledge G.</a:t>
            </a:r>
            <a:endParaRPr lang="en-US" b="1" dirty="0">
              <a:solidFill>
                <a:schemeClr val="bg1"/>
              </a:solidFill>
            </a:endParaRPr>
          </a:p>
        </p:txBody>
      </p:sp>
      <p:pic>
        <p:nvPicPr>
          <p:cNvPr id="8" name="Picture 7">
            <a:extLst>
              <a:ext uri="{FF2B5EF4-FFF2-40B4-BE49-F238E27FC236}">
                <a16:creationId xmlns:a16="http://schemas.microsoft.com/office/drawing/2014/main" id="{49DF4F79-52C8-75A7-5A76-6B877653DBD6}"/>
              </a:ext>
            </a:extLst>
          </p:cNvPr>
          <p:cNvPicPr>
            <a:picLocks noChangeAspect="1"/>
          </p:cNvPicPr>
          <p:nvPr/>
        </p:nvPicPr>
        <p:blipFill>
          <a:blip r:embed="rId3"/>
          <a:stretch>
            <a:fillRect/>
          </a:stretch>
        </p:blipFill>
        <p:spPr>
          <a:xfrm>
            <a:off x="912763" y="4038421"/>
            <a:ext cx="448505" cy="448505"/>
          </a:xfrm>
          <a:prstGeom prst="rect">
            <a:avLst/>
          </a:prstGeom>
        </p:spPr>
      </p:pic>
      <p:sp>
        <p:nvSpPr>
          <p:cNvPr id="49" name="TextBox 48">
            <a:extLst>
              <a:ext uri="{FF2B5EF4-FFF2-40B4-BE49-F238E27FC236}">
                <a16:creationId xmlns:a16="http://schemas.microsoft.com/office/drawing/2014/main" id="{CB308DA4-53EB-24CC-0882-7B85576E3DA4}"/>
              </a:ext>
            </a:extLst>
          </p:cNvPr>
          <p:cNvSpPr txBox="1"/>
          <p:nvPr/>
        </p:nvSpPr>
        <p:spPr>
          <a:xfrm>
            <a:off x="1712068" y="3939507"/>
            <a:ext cx="14001157" cy="646331"/>
          </a:xfrm>
          <a:prstGeom prst="rect">
            <a:avLst/>
          </a:prstGeom>
          <a:noFill/>
        </p:spPr>
        <p:txBody>
          <a:bodyPr wrap="square">
            <a:spAutoFit/>
          </a:bodyPr>
          <a:lstStyle/>
          <a:p>
            <a:r>
              <a:rPr lang="en-US" altLang="zh-SG" dirty="0">
                <a:solidFill>
                  <a:schemeClr val="bg2"/>
                </a:solidFill>
                <a:latin typeface="Montserrat" pitchFamily="2" charset="77"/>
                <a:cs typeface="Arial" panose="020B0604020202020204" pitchFamily="34" charset="0"/>
              </a:rPr>
              <a:t>Benchmarking and Improving Retrieval for Deep Research Agents</a:t>
            </a:r>
          </a:p>
          <a:p>
            <a:r>
              <a:rPr lang="en-US" dirty="0">
                <a:solidFill>
                  <a:schemeClr val="bg2"/>
                </a:solidFill>
                <a:latin typeface="Montserrat" pitchFamily="2" charset="77"/>
              </a:rPr>
              <a:t>(</a:t>
            </a:r>
            <a:r>
              <a:rPr lang="en-US" i="1" dirty="0">
                <a:solidFill>
                  <a:schemeClr val="bg2"/>
                </a:solidFill>
                <a:latin typeface="Montserrat" pitchFamily="2" charset="77"/>
              </a:rPr>
              <a:t>ACL </a:t>
            </a:r>
            <a:r>
              <a:rPr lang="en-US" altLang="zh-CN" i="1" dirty="0">
                <a:solidFill>
                  <a:schemeClr val="bg2"/>
                </a:solidFill>
                <a:latin typeface="Montserrat" pitchFamily="2" charset="77"/>
              </a:rPr>
              <a:t>2026</a:t>
            </a:r>
            <a:r>
              <a:rPr lang="zh-CN" altLang="en-US" i="1" dirty="0">
                <a:solidFill>
                  <a:schemeClr val="bg2"/>
                </a:solidFill>
                <a:latin typeface="Montserrat" pitchFamily="2" charset="77"/>
              </a:rPr>
              <a:t> </a:t>
            </a:r>
            <a:r>
              <a:rPr lang="en-US" altLang="zh-CN" i="1" dirty="0">
                <a:solidFill>
                  <a:schemeClr val="bg2"/>
                </a:solidFill>
                <a:latin typeface="Montserrat" pitchFamily="2" charset="77"/>
              </a:rPr>
              <a:t>Submission</a:t>
            </a:r>
            <a:r>
              <a:rPr lang="en-US" dirty="0">
                <a:solidFill>
                  <a:schemeClr val="bg2"/>
                </a:solidFill>
                <a:latin typeface="Montserrat" pitchFamily="2" charset="77"/>
              </a:rPr>
              <a:t>) </a:t>
            </a:r>
          </a:p>
        </p:txBody>
      </p:sp>
      <p:sp>
        <p:nvSpPr>
          <p:cNvPr id="29" name="TextBox 28">
            <a:extLst>
              <a:ext uri="{FF2B5EF4-FFF2-40B4-BE49-F238E27FC236}">
                <a16:creationId xmlns:a16="http://schemas.microsoft.com/office/drawing/2014/main" id="{BA8E159F-3E3A-D722-E845-95B7304A5D1D}"/>
              </a:ext>
            </a:extLst>
          </p:cNvPr>
          <p:cNvSpPr txBox="1"/>
          <p:nvPr/>
        </p:nvSpPr>
        <p:spPr>
          <a:xfrm>
            <a:off x="1712068" y="2594208"/>
            <a:ext cx="8832715" cy="646331"/>
          </a:xfrm>
          <a:prstGeom prst="rect">
            <a:avLst/>
          </a:prstGeom>
          <a:noFill/>
        </p:spPr>
        <p:txBody>
          <a:bodyPr wrap="square">
            <a:spAutoFit/>
          </a:bodyPr>
          <a:lstStyle/>
          <a:p>
            <a:r>
              <a:rPr lang="en-US" b="1" dirty="0">
                <a:latin typeface="Montserrat" pitchFamily="2" charset="77"/>
              </a:rPr>
              <a:t>Text Diffusion Language Model for Reasoning-intensive Retrieval</a:t>
            </a:r>
          </a:p>
          <a:p>
            <a:r>
              <a:rPr lang="en-US" b="1" dirty="0">
                <a:latin typeface="Montserrat" pitchFamily="2" charset="77"/>
              </a:rPr>
              <a:t>(</a:t>
            </a:r>
            <a:r>
              <a:rPr lang="en-US" b="1" i="1" dirty="0">
                <a:latin typeface="Montserrat" pitchFamily="2" charset="77"/>
              </a:rPr>
              <a:t>EMNLP 2025</a:t>
            </a:r>
            <a:r>
              <a:rPr lang="en-US" b="1" dirty="0">
                <a:latin typeface="Montserrat" pitchFamily="2" charset="77"/>
              </a:rPr>
              <a:t>) </a:t>
            </a:r>
          </a:p>
        </p:txBody>
      </p:sp>
      <p:pic>
        <p:nvPicPr>
          <p:cNvPr id="30" name="Picture 29">
            <a:extLst>
              <a:ext uri="{FF2B5EF4-FFF2-40B4-BE49-F238E27FC236}">
                <a16:creationId xmlns:a16="http://schemas.microsoft.com/office/drawing/2014/main" id="{B6420765-6672-1CE4-7D00-06AAE3E7074E}"/>
              </a:ext>
            </a:extLst>
          </p:cNvPr>
          <p:cNvPicPr>
            <a:picLocks noChangeAspect="1"/>
          </p:cNvPicPr>
          <p:nvPr/>
        </p:nvPicPr>
        <p:blipFill>
          <a:blip r:embed="rId4"/>
          <a:stretch>
            <a:fillRect/>
          </a:stretch>
        </p:blipFill>
        <p:spPr>
          <a:xfrm>
            <a:off x="912763" y="2623796"/>
            <a:ext cx="498843" cy="498843"/>
          </a:xfrm>
          <a:prstGeom prst="rect">
            <a:avLst/>
          </a:prstGeom>
        </p:spPr>
      </p:pic>
      <p:sp>
        <p:nvSpPr>
          <p:cNvPr id="3" name="TextBox 2">
            <a:extLst>
              <a:ext uri="{FF2B5EF4-FFF2-40B4-BE49-F238E27FC236}">
                <a16:creationId xmlns:a16="http://schemas.microsoft.com/office/drawing/2014/main" id="{73B256E3-9E45-4BF4-AAA3-6E27C3450F35}"/>
              </a:ext>
            </a:extLst>
          </p:cNvPr>
          <p:cNvSpPr txBox="1"/>
          <p:nvPr/>
        </p:nvSpPr>
        <p:spPr>
          <a:xfrm>
            <a:off x="866385" y="5433308"/>
            <a:ext cx="8599394" cy="369332"/>
          </a:xfrm>
          <a:prstGeom prst="rect">
            <a:avLst/>
          </a:prstGeom>
          <a:noFill/>
        </p:spPr>
        <p:txBody>
          <a:bodyPr wrap="square">
            <a:spAutoFit/>
          </a:bodyPr>
          <a:lstStyle/>
          <a:p>
            <a:r>
              <a:rPr lang="en-US" altLang="zh-CN" sz="1800" b="1" i="1" dirty="0">
                <a:solidFill>
                  <a:schemeClr val="accent1">
                    <a:lumMod val="75000"/>
                  </a:schemeClr>
                </a:solidFill>
                <a:latin typeface="Montserrat" pitchFamily="2" charset="77"/>
              </a:rPr>
              <a:t>Future Directions</a:t>
            </a:r>
          </a:p>
        </p:txBody>
      </p:sp>
      <p:sp>
        <p:nvSpPr>
          <p:cNvPr id="2" name="TextBox 1">
            <a:extLst>
              <a:ext uri="{FF2B5EF4-FFF2-40B4-BE49-F238E27FC236}">
                <a16:creationId xmlns:a16="http://schemas.microsoft.com/office/drawing/2014/main" id="{04B998E7-1BFE-DFBB-2AF2-F27490B58175}"/>
              </a:ext>
            </a:extLst>
          </p:cNvPr>
          <p:cNvSpPr txBox="1"/>
          <p:nvPr/>
        </p:nvSpPr>
        <p:spPr>
          <a:xfrm>
            <a:off x="2682063" y="5233180"/>
            <a:ext cx="4058691" cy="369332"/>
          </a:xfrm>
          <a:prstGeom prst="rect">
            <a:avLst/>
          </a:prstGeom>
          <a:noFill/>
        </p:spPr>
        <p:txBody>
          <a:bodyPr wrap="square">
            <a:spAutoFit/>
          </a:bodyPr>
          <a:lstStyle/>
          <a:p>
            <a:r>
              <a:rPr lang="en-US" b="1" dirty="0">
                <a:solidFill>
                  <a:schemeClr val="bg1"/>
                </a:solidFill>
                <a:latin typeface="Montserrat" pitchFamily="2" charset="77"/>
              </a:rPr>
              <a:t>   </a:t>
            </a:r>
            <a:r>
              <a:rPr lang="en-US" sz="1800" b="1" dirty="0">
                <a:solidFill>
                  <a:schemeClr val="bg1"/>
                </a:solidFill>
                <a:latin typeface="Montserrat" pitchFamily="2" charset="77"/>
              </a:rPr>
              <a:t>Inference</a:t>
            </a:r>
            <a:endParaRPr lang="en-US" b="1" dirty="0">
              <a:solidFill>
                <a:schemeClr val="bg1"/>
              </a:solidFill>
            </a:endParaRPr>
          </a:p>
        </p:txBody>
      </p:sp>
      <p:sp>
        <p:nvSpPr>
          <p:cNvPr id="5" name="TextBox 4">
            <a:extLst>
              <a:ext uri="{FF2B5EF4-FFF2-40B4-BE49-F238E27FC236}">
                <a16:creationId xmlns:a16="http://schemas.microsoft.com/office/drawing/2014/main" id="{B229A821-EB94-9247-3962-166F5BF4F43D}"/>
              </a:ext>
            </a:extLst>
          </p:cNvPr>
          <p:cNvSpPr txBox="1"/>
          <p:nvPr/>
        </p:nvSpPr>
        <p:spPr>
          <a:xfrm>
            <a:off x="557639" y="1624820"/>
            <a:ext cx="9216886" cy="369332"/>
          </a:xfrm>
          <a:prstGeom prst="rect">
            <a:avLst/>
          </a:prstGeom>
          <a:noFill/>
        </p:spPr>
        <p:txBody>
          <a:bodyPr wrap="square">
            <a:spAutoFit/>
          </a:bodyPr>
          <a:lstStyle/>
          <a:p>
            <a:r>
              <a:rPr lang="en-US" altLang="zh-CN" b="1" i="1" dirty="0">
                <a:solidFill>
                  <a:srgbClr val="7030A0"/>
                </a:solidFill>
                <a:latin typeface="Montserrat" pitchFamily="2" charset="77"/>
              </a:rPr>
              <a:t>AI</a:t>
            </a:r>
            <a:r>
              <a:rPr lang="zh-CN" altLang="en-US" b="1" i="1" dirty="0">
                <a:solidFill>
                  <a:srgbClr val="7030A0"/>
                </a:solidFill>
                <a:latin typeface="Montserrat" pitchFamily="2" charset="77"/>
              </a:rPr>
              <a:t> </a:t>
            </a:r>
            <a:r>
              <a:rPr lang="en-US" altLang="zh-CN" b="1" i="1" dirty="0">
                <a:solidFill>
                  <a:srgbClr val="7030A0"/>
                </a:solidFill>
                <a:latin typeface="Montserrat" pitchFamily="2" charset="77"/>
              </a:rPr>
              <a:t>for Research with better </a:t>
            </a:r>
            <a:r>
              <a:rPr lang="en-US" altLang="zh-CN" sz="1800" b="1" i="1" dirty="0">
                <a:solidFill>
                  <a:srgbClr val="7030A0"/>
                </a:solidFill>
                <a:latin typeface="Montserrat" pitchFamily="2" charset="77"/>
              </a:rPr>
              <a:t>agentic search systems</a:t>
            </a:r>
            <a:endParaRPr lang="en-US" altLang="zh-CN" sz="1800" b="1" i="1" dirty="0">
              <a:solidFill>
                <a:srgbClr val="E97300"/>
              </a:solidFill>
              <a:latin typeface="Montserrat" pitchFamily="2" charset="77"/>
            </a:endParaRPr>
          </a:p>
        </p:txBody>
      </p:sp>
    </p:spTree>
    <p:extLst>
      <p:ext uri="{BB962C8B-B14F-4D97-AF65-F5344CB8AC3E}">
        <p14:creationId xmlns:p14="http://schemas.microsoft.com/office/powerpoint/2010/main" val="2420584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8CAED-665F-9264-D571-E093A187EBB8}"/>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46116530-9010-BBFA-4DA5-EAB314D2CADD}"/>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From Dense Retriever to LLM Embeddings</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CB1325EE-4272-58A8-C0EF-046CC55283D4}"/>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pic>
        <p:nvPicPr>
          <p:cNvPr id="12" name="Picture 11" descr="A diagram of a model&#10;&#10;AI-generated content may be incorrect.">
            <a:extLst>
              <a:ext uri="{FF2B5EF4-FFF2-40B4-BE49-F238E27FC236}">
                <a16:creationId xmlns:a16="http://schemas.microsoft.com/office/drawing/2014/main" id="{1FEAB3DC-7279-0274-A480-77E2106BFB5D}"/>
              </a:ext>
            </a:extLst>
          </p:cNvPr>
          <p:cNvPicPr>
            <a:picLocks noChangeAspect="1"/>
          </p:cNvPicPr>
          <p:nvPr/>
        </p:nvPicPr>
        <p:blipFill>
          <a:blip r:embed="rId3"/>
          <a:stretch>
            <a:fillRect/>
          </a:stretch>
        </p:blipFill>
        <p:spPr>
          <a:xfrm>
            <a:off x="756478" y="1920618"/>
            <a:ext cx="3708400" cy="2692400"/>
          </a:xfrm>
          <a:prstGeom prst="rect">
            <a:avLst/>
          </a:prstGeom>
        </p:spPr>
      </p:pic>
      <p:sp>
        <p:nvSpPr>
          <p:cNvPr id="13" name="Google Shape;146;g25f0cf8758f_3_89">
            <a:extLst>
              <a:ext uri="{FF2B5EF4-FFF2-40B4-BE49-F238E27FC236}">
                <a16:creationId xmlns:a16="http://schemas.microsoft.com/office/drawing/2014/main" id="{14B720F5-1F52-D4C7-DA87-DF26C0858C4B}"/>
              </a:ext>
            </a:extLst>
          </p:cNvPr>
          <p:cNvSpPr txBox="1"/>
          <p:nvPr/>
        </p:nvSpPr>
        <p:spPr>
          <a:xfrm>
            <a:off x="5133191" y="2154955"/>
            <a:ext cx="6664797" cy="2548090"/>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sz="2000" dirty="0">
                <a:latin typeface="Montserrat" pitchFamily="2" charset="77"/>
                <a:ea typeface="Lato"/>
                <a:cs typeface="Lato"/>
                <a:sym typeface="Lato"/>
              </a:rPr>
              <a:t>Mean pooling of last LLM layer representations</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Benefit from large scale LLM pre-training and post-training </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Have strong instruction following and reasoning capacities </a:t>
            </a:r>
          </a:p>
          <a:p>
            <a:pPr marL="342900" indent="-342900">
              <a:lnSpc>
                <a:spcPct val="115000"/>
              </a:lnSpc>
              <a:spcBef>
                <a:spcPts val="800"/>
              </a:spcBef>
              <a:buFont typeface="Arial" panose="020B0604020202020204" pitchFamily="34" charset="0"/>
              <a:buChar char="•"/>
            </a:pP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spTree>
    <p:extLst>
      <p:ext uri="{BB962C8B-B14F-4D97-AF65-F5344CB8AC3E}">
        <p14:creationId xmlns:p14="http://schemas.microsoft.com/office/powerpoint/2010/main" val="1320946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C93AE-9AFB-8DCE-E30C-31BE3CEF1284}"/>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E700F4AE-7C66-4DEA-B783-162D7B7DDCE3}"/>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Challenges of LLM Embeddings</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2ED347F8-02E8-719B-2B8A-9D5F186375E1}"/>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pic>
        <p:nvPicPr>
          <p:cNvPr id="12" name="Picture 11" descr="A diagram of a model&#10;&#10;AI-generated content may be incorrect.">
            <a:extLst>
              <a:ext uri="{FF2B5EF4-FFF2-40B4-BE49-F238E27FC236}">
                <a16:creationId xmlns:a16="http://schemas.microsoft.com/office/drawing/2014/main" id="{7B672C77-11C1-EF55-9535-6A84EC5074B6}"/>
              </a:ext>
            </a:extLst>
          </p:cNvPr>
          <p:cNvPicPr>
            <a:picLocks noChangeAspect="1"/>
          </p:cNvPicPr>
          <p:nvPr/>
        </p:nvPicPr>
        <p:blipFill>
          <a:blip r:embed="rId3"/>
          <a:stretch>
            <a:fillRect/>
          </a:stretch>
        </p:blipFill>
        <p:spPr>
          <a:xfrm>
            <a:off x="756478" y="1920618"/>
            <a:ext cx="3708400" cy="2692400"/>
          </a:xfrm>
          <a:prstGeom prst="rect">
            <a:avLst/>
          </a:prstGeom>
        </p:spPr>
      </p:pic>
      <p:sp>
        <p:nvSpPr>
          <p:cNvPr id="13" name="Google Shape;146;g25f0cf8758f_3_89">
            <a:extLst>
              <a:ext uri="{FF2B5EF4-FFF2-40B4-BE49-F238E27FC236}">
                <a16:creationId xmlns:a16="http://schemas.microsoft.com/office/drawing/2014/main" id="{210EF028-23D0-ADCB-C27A-B307B70BF636}"/>
              </a:ext>
            </a:extLst>
          </p:cNvPr>
          <p:cNvSpPr txBox="1"/>
          <p:nvPr/>
        </p:nvSpPr>
        <p:spPr>
          <a:xfrm>
            <a:off x="5133191" y="2154955"/>
            <a:ext cx="6664797" cy="3599074"/>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sz="2000" dirty="0">
                <a:latin typeface="Montserrat" pitchFamily="2" charset="77"/>
                <a:ea typeface="Lato"/>
                <a:cs typeface="Lato"/>
                <a:sym typeface="Lato"/>
              </a:rPr>
              <a:t>Unlike encoder only models (e.g., BERT), (decoder-only) LLMs only contains attention from one direction. </a:t>
            </a:r>
          </a:p>
          <a:p>
            <a:pPr marL="342900" indent="-342900">
              <a:lnSpc>
                <a:spcPct val="115000"/>
              </a:lnSpc>
              <a:spcBef>
                <a:spcPts val="800"/>
              </a:spcBef>
              <a:buFont typeface="Arial" panose="020B0604020202020204" pitchFamily="34" charset="0"/>
              <a:buChar char="•"/>
            </a:pPr>
            <a:r>
              <a:rPr lang="en-US" sz="2000" dirty="0">
                <a:latin typeface="Montserrat" pitchFamily="2" charset="77"/>
                <a:ea typeface="Lato"/>
                <a:cs typeface="Lato"/>
                <a:sym typeface="Lato"/>
              </a:rPr>
              <a:t>Retrieval is a task that needs global information</a:t>
            </a:r>
          </a:p>
          <a:p>
            <a:pPr marL="342900" indent="-342900">
              <a:lnSpc>
                <a:spcPct val="115000"/>
              </a:lnSpc>
              <a:spcBef>
                <a:spcPts val="800"/>
              </a:spcBef>
              <a:buFont typeface="Arial" panose="020B0604020202020204" pitchFamily="34" charset="0"/>
              <a:buChar char="•"/>
            </a:pPr>
            <a:r>
              <a:rPr lang="en-US" sz="2000" b="1" dirty="0">
                <a:latin typeface="Montserrat" pitchFamily="2" charset="77"/>
                <a:ea typeface="Lato"/>
                <a:cs typeface="Lato"/>
                <a:sym typeface="Lato"/>
              </a:rPr>
              <a:t>Engineering Mitigation: </a:t>
            </a:r>
            <a:r>
              <a:rPr lang="en-US" sz="2000" dirty="0">
                <a:latin typeface="Montserrat" pitchFamily="2" charset="77"/>
                <a:ea typeface="Lato"/>
                <a:cs typeface="Lato"/>
                <a:sym typeface="Lato"/>
              </a:rPr>
              <a:t>LLM2vec that adapts with bidirectional attention through continue training, but still limited in scale compared with LLM pre-training and post-training</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spTree>
    <p:extLst>
      <p:ext uri="{BB962C8B-B14F-4D97-AF65-F5344CB8AC3E}">
        <p14:creationId xmlns:p14="http://schemas.microsoft.com/office/powerpoint/2010/main" val="3672569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1CD6D-9249-8723-EB67-037788B176E0}"/>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70880A66-12E5-DFEB-559A-DECB165C4CD4}"/>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Discrete Text Diffusion Models</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1AD07B59-EEFA-5A14-4451-36FA99E68777}"/>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sp>
        <p:nvSpPr>
          <p:cNvPr id="13" name="Google Shape;146;g25f0cf8758f_3_89">
            <a:extLst>
              <a:ext uri="{FF2B5EF4-FFF2-40B4-BE49-F238E27FC236}">
                <a16:creationId xmlns:a16="http://schemas.microsoft.com/office/drawing/2014/main" id="{29F058AF-6BC0-765A-9542-7FB4368CE6B8}"/>
              </a:ext>
            </a:extLst>
          </p:cNvPr>
          <p:cNvSpPr txBox="1"/>
          <p:nvPr/>
        </p:nvSpPr>
        <p:spPr>
          <a:xfrm>
            <a:off x="5791114" y="2082800"/>
            <a:ext cx="6026512" cy="3493820"/>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Discrete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Text</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diffusion</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Model</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(e.g.,</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Dream):</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start</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with</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pre-trained</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AR</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LM,</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add</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backward</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attention,</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and</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conduct</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denoising</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mid-training and post-training.</a:t>
            </a:r>
            <a:r>
              <a:rPr lang="zh-CN" altLang="en-US" sz="2000" dirty="0">
                <a:latin typeface="Montserrat" pitchFamily="2" charset="77"/>
                <a:ea typeface="Lato"/>
                <a:cs typeface="Lato"/>
                <a:sym typeface="Lato"/>
              </a:rPr>
              <a:t> </a:t>
            </a:r>
            <a:endParaRPr lang="en-US" altLang="zh-CN" sz="2000" dirty="0">
              <a:latin typeface="Montserrat" pitchFamily="2" charset="77"/>
              <a:ea typeface="Lato"/>
              <a:cs typeface="Lato"/>
              <a:sym typeface="Lato"/>
            </a:endParaRPr>
          </a:p>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Advantage: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global</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information</a:t>
            </a:r>
            <a:r>
              <a:rPr lang="zh-CN" altLang="en-US" sz="2000" dirty="0">
                <a:latin typeface="Montserrat" pitchFamily="2" charset="77"/>
                <a:ea typeface="Lato"/>
                <a:cs typeface="Lato"/>
                <a:sym typeface="Lato"/>
              </a:rPr>
              <a:t> </a:t>
            </a:r>
            <a:endParaRPr lang="en-US" altLang="zh-CN" sz="2000" dirty="0">
              <a:latin typeface="Montserrat" pitchFamily="2" charset="77"/>
              <a:ea typeface="Lato"/>
              <a:cs typeface="Lato"/>
              <a:sym typeface="Lato"/>
            </a:endParaRPr>
          </a:p>
          <a:p>
            <a:pPr marL="342900" indent="-342900">
              <a:lnSpc>
                <a:spcPct val="115000"/>
              </a:lnSpc>
              <a:spcBef>
                <a:spcPts val="800"/>
              </a:spcBef>
              <a:buFont typeface="Arial" panose="020B0604020202020204" pitchFamily="34" charset="0"/>
              <a:buChar char="•"/>
            </a:pPr>
            <a:r>
              <a:rPr lang="en-US" altLang="zh-CN" sz="2000" b="1" dirty="0">
                <a:latin typeface="Montserrat" pitchFamily="2" charset="77"/>
                <a:ea typeface="Lato"/>
                <a:cs typeface="Lato"/>
                <a:sym typeface="Lato"/>
              </a:rPr>
              <a:t>On</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par</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with</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AR</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LMs</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on</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reasoning</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benchmarks</a:t>
            </a:r>
            <a:endParaRPr sz="2133" b="1"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pic>
        <p:nvPicPr>
          <p:cNvPr id="4" name="Picture 3" descr="A diagram of a network&#10;&#10;AI-generated content may be incorrect.">
            <a:extLst>
              <a:ext uri="{FF2B5EF4-FFF2-40B4-BE49-F238E27FC236}">
                <a16:creationId xmlns:a16="http://schemas.microsoft.com/office/drawing/2014/main" id="{419CCAC3-1B1F-6306-C781-76E948D08252}"/>
              </a:ext>
            </a:extLst>
          </p:cNvPr>
          <p:cNvPicPr>
            <a:picLocks noChangeAspect="1"/>
          </p:cNvPicPr>
          <p:nvPr/>
        </p:nvPicPr>
        <p:blipFill>
          <a:blip r:embed="rId3"/>
          <a:stretch>
            <a:fillRect/>
          </a:stretch>
        </p:blipFill>
        <p:spPr>
          <a:xfrm>
            <a:off x="1101035" y="2326825"/>
            <a:ext cx="3708400" cy="2209800"/>
          </a:xfrm>
          <a:prstGeom prst="rect">
            <a:avLst/>
          </a:prstGeom>
        </p:spPr>
      </p:pic>
    </p:spTree>
    <p:extLst>
      <p:ext uri="{BB962C8B-B14F-4D97-AF65-F5344CB8AC3E}">
        <p14:creationId xmlns:p14="http://schemas.microsoft.com/office/powerpoint/2010/main" val="830176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D2139-892C-286A-C8C2-05E8B3CF8F9E}"/>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EB06A0A3-130E-AEF1-AF4E-D48D13B6994F}"/>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Text Diffusion Models as Retriever </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3937D890-B998-FCBB-5D2D-A02F6B3EFA7E}"/>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sp>
        <p:nvSpPr>
          <p:cNvPr id="13" name="Google Shape;146;g25f0cf8758f_3_89">
            <a:extLst>
              <a:ext uri="{FF2B5EF4-FFF2-40B4-BE49-F238E27FC236}">
                <a16:creationId xmlns:a16="http://schemas.microsoft.com/office/drawing/2014/main" id="{DA1B7A60-2338-7295-611A-7791FFAF493B}"/>
              </a:ext>
            </a:extLst>
          </p:cNvPr>
          <p:cNvSpPr txBox="1"/>
          <p:nvPr/>
        </p:nvSpPr>
        <p:spPr>
          <a:xfrm>
            <a:off x="491135" y="1398967"/>
            <a:ext cx="11082130" cy="1528660"/>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Hypothesis:</a:t>
            </a:r>
            <a:r>
              <a:rPr lang="zh-CN" altLang="en-US" sz="2000" b="1" dirty="0">
                <a:latin typeface="Montserrat" pitchFamily="2" charset="77"/>
                <a:ea typeface="Lato"/>
                <a:cs typeface="Lato"/>
                <a:sym typeface="Lato"/>
              </a:rPr>
              <a:t> </a:t>
            </a:r>
            <a:r>
              <a:rPr lang="en-US" altLang="zh-CN" sz="2000" dirty="0">
                <a:latin typeface="Montserrat" pitchFamily="2" charset="77"/>
                <a:ea typeface="Lato"/>
                <a:cs typeface="Lato"/>
                <a:sym typeface="Lato"/>
              </a:rPr>
              <a:t>embeddings</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from</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diffusion models, when</a:t>
            </a:r>
            <a:r>
              <a:rPr lang="zh-CN" altLang="en-US" sz="2000" dirty="0">
                <a:latin typeface="Montserrat" pitchFamily="2" charset="77"/>
                <a:ea typeface="Lato"/>
                <a:cs typeface="Lato"/>
                <a:sym typeface="Lato"/>
              </a:rPr>
              <a:t> </a:t>
            </a:r>
            <a:r>
              <a:rPr lang="en-US" altLang="zh-CN" sz="2000" b="1" dirty="0">
                <a:latin typeface="Montserrat" pitchFamily="2" charset="77"/>
                <a:ea typeface="Lato"/>
                <a:cs typeface="Lato"/>
                <a:sym typeface="Lato"/>
              </a:rPr>
              <a:t>trained at scale with a bidirectional attention architecture</a:t>
            </a:r>
            <a:r>
              <a:rPr lang="en-US" altLang="zh-CN" sz="2000" dirty="0">
                <a:latin typeface="Montserrat" pitchFamily="2" charset="77"/>
                <a:ea typeface="Lato"/>
                <a:cs typeface="Lato"/>
                <a:sym typeface="Lato"/>
              </a:rPr>
              <a:t>, are better suited for</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reasoning-intensive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retrieval</a:t>
            </a:r>
            <a:endParaRPr sz="2133" b="1"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pic>
        <p:nvPicPr>
          <p:cNvPr id="3" name="Picture 2" descr="A diagram of a model&#10;&#10;AI-generated content may be incorrect.">
            <a:extLst>
              <a:ext uri="{FF2B5EF4-FFF2-40B4-BE49-F238E27FC236}">
                <a16:creationId xmlns:a16="http://schemas.microsoft.com/office/drawing/2014/main" id="{BC67B503-79BD-E5B6-2EB3-5112F72169FC}"/>
              </a:ext>
            </a:extLst>
          </p:cNvPr>
          <p:cNvPicPr>
            <a:picLocks noChangeAspect="1"/>
          </p:cNvPicPr>
          <p:nvPr/>
        </p:nvPicPr>
        <p:blipFill>
          <a:blip r:embed="rId3"/>
          <a:stretch>
            <a:fillRect/>
          </a:stretch>
        </p:blipFill>
        <p:spPr>
          <a:xfrm>
            <a:off x="1051339" y="2927627"/>
            <a:ext cx="3708400" cy="2692400"/>
          </a:xfrm>
          <a:prstGeom prst="rect">
            <a:avLst/>
          </a:prstGeom>
        </p:spPr>
      </p:pic>
      <p:pic>
        <p:nvPicPr>
          <p:cNvPr id="5" name="Picture 4" descr="A diagram of a network&#10;&#10;AI-generated content may be incorrect.">
            <a:extLst>
              <a:ext uri="{FF2B5EF4-FFF2-40B4-BE49-F238E27FC236}">
                <a16:creationId xmlns:a16="http://schemas.microsoft.com/office/drawing/2014/main" id="{A216196C-9D0C-D962-9935-1F2820D3C181}"/>
              </a:ext>
            </a:extLst>
          </p:cNvPr>
          <p:cNvPicPr>
            <a:picLocks noChangeAspect="1"/>
          </p:cNvPicPr>
          <p:nvPr/>
        </p:nvPicPr>
        <p:blipFill>
          <a:blip r:embed="rId4"/>
          <a:stretch>
            <a:fillRect/>
          </a:stretch>
        </p:blipFill>
        <p:spPr>
          <a:xfrm>
            <a:off x="6338956" y="3209476"/>
            <a:ext cx="3708400" cy="2209800"/>
          </a:xfrm>
          <a:prstGeom prst="rect">
            <a:avLst/>
          </a:prstGeom>
        </p:spPr>
      </p:pic>
    </p:spTree>
    <p:extLst>
      <p:ext uri="{BB962C8B-B14F-4D97-AF65-F5344CB8AC3E}">
        <p14:creationId xmlns:p14="http://schemas.microsoft.com/office/powerpoint/2010/main" val="3397624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CE199-3C94-A4A0-3726-7B76B40BE154}"/>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9598A3C1-4AC3-E2C5-0A6D-1423A5D3311C}"/>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Text Diffusion Models as Retriever </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D59DB0B1-A0E3-021D-D8A2-926C4B0EB323}"/>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sp>
        <p:nvSpPr>
          <p:cNvPr id="13" name="Google Shape;146;g25f0cf8758f_3_89">
            <a:extLst>
              <a:ext uri="{FF2B5EF4-FFF2-40B4-BE49-F238E27FC236}">
                <a16:creationId xmlns:a16="http://schemas.microsoft.com/office/drawing/2014/main" id="{C4CA800A-13D2-3819-84E4-B3E8325C0CCF}"/>
              </a:ext>
            </a:extLst>
          </p:cNvPr>
          <p:cNvSpPr txBox="1"/>
          <p:nvPr/>
        </p:nvSpPr>
        <p:spPr>
          <a:xfrm>
            <a:off x="491135" y="1398968"/>
            <a:ext cx="11082130" cy="718068"/>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Diffusion</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Embeddings:</a:t>
            </a:r>
            <a:r>
              <a:rPr lang="zh-CN" altLang="en-US" sz="2000" b="1" dirty="0">
                <a:latin typeface="Montserrat" pitchFamily="2" charset="77"/>
                <a:ea typeface="Lato"/>
                <a:cs typeface="Lato"/>
                <a:sym typeface="Lato"/>
              </a:rPr>
              <a:t> </a:t>
            </a:r>
            <a:r>
              <a:rPr lang="en-US" altLang="zh-CN" sz="2000" dirty="0">
                <a:latin typeface="Montserrat" pitchFamily="2" charset="77"/>
                <a:ea typeface="Lato"/>
                <a:cs typeface="Lato"/>
                <a:sym typeface="Lato"/>
              </a:rPr>
              <a:t>Mean</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pooling</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over</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final</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layer</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token</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representations</a:t>
            </a:r>
            <a:r>
              <a:rPr lang="zh-CN" altLang="en-US" sz="2000" dirty="0">
                <a:latin typeface="Montserrat" pitchFamily="2" charset="77"/>
                <a:ea typeface="Lato"/>
                <a:cs typeface="Lato"/>
                <a:sym typeface="Lato"/>
              </a:rPr>
              <a:t> </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pic>
        <p:nvPicPr>
          <p:cNvPr id="6" name="Picture 5" descr="A diagram of a machine&#10;&#10;AI-generated content may be incorrect.">
            <a:extLst>
              <a:ext uri="{FF2B5EF4-FFF2-40B4-BE49-F238E27FC236}">
                <a16:creationId xmlns:a16="http://schemas.microsoft.com/office/drawing/2014/main" id="{DE921943-A6A0-E60C-0138-D8442F79F999}"/>
              </a:ext>
            </a:extLst>
          </p:cNvPr>
          <p:cNvPicPr>
            <a:picLocks noChangeAspect="1"/>
          </p:cNvPicPr>
          <p:nvPr/>
        </p:nvPicPr>
        <p:blipFill>
          <a:blip r:embed="rId3"/>
          <a:stretch>
            <a:fillRect/>
          </a:stretch>
        </p:blipFill>
        <p:spPr>
          <a:xfrm>
            <a:off x="3789017" y="2687120"/>
            <a:ext cx="3708400" cy="2692400"/>
          </a:xfrm>
          <a:prstGeom prst="rect">
            <a:avLst/>
          </a:prstGeom>
        </p:spPr>
      </p:pic>
    </p:spTree>
    <p:extLst>
      <p:ext uri="{BB962C8B-B14F-4D97-AF65-F5344CB8AC3E}">
        <p14:creationId xmlns:p14="http://schemas.microsoft.com/office/powerpoint/2010/main" val="22499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56DAC-C3E9-0D78-FC7F-5F1FB1A8002B}"/>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D427382F-C2FA-1915-11E3-3B9D0C1BE2F4}"/>
              </a:ext>
            </a:extLst>
          </p:cNvPr>
          <p:cNvSpPr txBox="1">
            <a:spLocks/>
          </p:cNvSpPr>
          <p:nvPr/>
        </p:nvSpPr>
        <p:spPr>
          <a:xfrm>
            <a:off x="618735" y="593368"/>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Compare</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LLM</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and</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Diffusion</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Embeddings</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C1C1E930-0C44-0295-A984-49C1CA4C7480}"/>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sp>
        <p:nvSpPr>
          <p:cNvPr id="13" name="Google Shape;146;g25f0cf8758f_3_89">
            <a:extLst>
              <a:ext uri="{FF2B5EF4-FFF2-40B4-BE49-F238E27FC236}">
                <a16:creationId xmlns:a16="http://schemas.microsoft.com/office/drawing/2014/main" id="{21F0BCD0-630D-F358-4994-AB8168E3ADDE}"/>
              </a:ext>
            </a:extLst>
          </p:cNvPr>
          <p:cNvSpPr txBox="1"/>
          <p:nvPr/>
        </p:nvSpPr>
        <p:spPr>
          <a:xfrm>
            <a:off x="694270" y="1602635"/>
            <a:ext cx="11082130" cy="2969366"/>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Diverse</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Tasks:</a:t>
            </a:r>
          </a:p>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Long-document</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Retrieval</a:t>
            </a:r>
          </a:p>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Reasoning-intensive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Retrieval</a:t>
            </a:r>
          </a:p>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Instruction-following</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Retrieval</a:t>
            </a:r>
          </a:p>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General</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Text-embedding</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Tasks</a:t>
            </a:r>
            <a:r>
              <a:rPr lang="zh-CN" altLang="en-US" sz="2000" b="1" dirty="0">
                <a:latin typeface="Montserrat" pitchFamily="2" charset="77"/>
                <a:ea typeface="Lato"/>
                <a:cs typeface="Lato"/>
                <a:sym typeface="Lato"/>
              </a:rPr>
              <a:t> </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graphicFrame>
        <p:nvGraphicFramePr>
          <p:cNvPr id="3" name="表格 8">
            <a:extLst>
              <a:ext uri="{FF2B5EF4-FFF2-40B4-BE49-F238E27FC236}">
                <a16:creationId xmlns:a16="http://schemas.microsoft.com/office/drawing/2014/main" id="{73460D6C-59A7-398A-E05F-6A5E662AAD50}"/>
              </a:ext>
            </a:extLst>
          </p:cNvPr>
          <p:cNvGraphicFramePr>
            <a:graphicFrameLocks noGrp="1"/>
          </p:cNvGraphicFramePr>
          <p:nvPr>
            <p:extLst>
              <p:ext uri="{D42A27DB-BD31-4B8C-83A1-F6EECF244321}">
                <p14:modId xmlns:p14="http://schemas.microsoft.com/office/powerpoint/2010/main" val="3182127657"/>
              </p:ext>
            </p:extLst>
          </p:nvPr>
        </p:nvGraphicFramePr>
        <p:xfrm>
          <a:off x="6694258" y="2055523"/>
          <a:ext cx="3911602" cy="1676400"/>
        </p:xfrm>
        <a:graphic>
          <a:graphicData uri="http://schemas.openxmlformats.org/drawingml/2006/table">
            <a:tbl>
              <a:tblPr firstRow="1" bandRow="1">
                <a:tableStyleId>{6E25E649-3F16-4E02-A733-19D2CDBF48F0}</a:tableStyleId>
              </a:tblPr>
              <a:tblGrid>
                <a:gridCol w="1955801">
                  <a:extLst>
                    <a:ext uri="{9D8B030D-6E8A-4147-A177-3AD203B41FA5}">
                      <a16:colId xmlns:a16="http://schemas.microsoft.com/office/drawing/2014/main" val="1876720511"/>
                    </a:ext>
                  </a:extLst>
                </a:gridCol>
                <a:gridCol w="1955801">
                  <a:extLst>
                    <a:ext uri="{9D8B030D-6E8A-4147-A177-3AD203B41FA5}">
                      <a16:colId xmlns:a16="http://schemas.microsoft.com/office/drawing/2014/main" val="1469183187"/>
                    </a:ext>
                  </a:extLst>
                </a:gridCol>
              </a:tblGrid>
              <a:tr h="303303">
                <a:tc>
                  <a:txBody>
                    <a:bodyPr/>
                    <a:lstStyle/>
                    <a:p>
                      <a:pPr algn="ctr"/>
                      <a:r>
                        <a:rPr lang="en-US" altLang="zh-SG" sz="1600" dirty="0"/>
                        <a:t>Train Dataset</a:t>
                      </a:r>
                      <a:endParaRPr lang="zh-SG" altLang="en-US" sz="1600" dirty="0"/>
                    </a:p>
                  </a:txBody>
                  <a:tcPr/>
                </a:tc>
                <a:tc>
                  <a:txBody>
                    <a:bodyPr/>
                    <a:lstStyle/>
                    <a:p>
                      <a:pPr algn="ctr"/>
                      <a:r>
                        <a:rPr lang="en-US" altLang="zh-SG" sz="1600" dirty="0"/>
                        <a:t>Test Dataset</a:t>
                      </a:r>
                      <a:endParaRPr lang="zh-SG" altLang="en-US" sz="1600" dirty="0"/>
                    </a:p>
                  </a:txBody>
                  <a:tcPr/>
                </a:tc>
                <a:extLst>
                  <a:ext uri="{0D108BD9-81ED-4DB2-BD59-A6C34878D82A}">
                    <a16:rowId xmlns:a16="http://schemas.microsoft.com/office/drawing/2014/main" val="1806765593"/>
                  </a:ext>
                </a:extLst>
              </a:tr>
              <a:tr h="303303">
                <a:tc>
                  <a:txBody>
                    <a:bodyPr/>
                    <a:lstStyle/>
                    <a:p>
                      <a:pPr algn="ctr"/>
                      <a:r>
                        <a:rPr lang="en-US" altLang="zh-SG" sz="1600" dirty="0">
                          <a:latin typeface="+mn-lt"/>
                        </a:rPr>
                        <a:t>E5 Public </a:t>
                      </a:r>
                      <a:endParaRPr lang="zh-SG" altLang="en-US" sz="1600" dirty="0">
                        <a:latin typeface="+mn-lt"/>
                      </a:endParaRPr>
                    </a:p>
                  </a:txBody>
                  <a:tcPr/>
                </a:tc>
                <a:tc>
                  <a:txBody>
                    <a:bodyPr/>
                    <a:lstStyle/>
                    <a:p>
                      <a:pPr algn="ctr"/>
                      <a:r>
                        <a:rPr lang="en-US" altLang="zh-SG" sz="1600" dirty="0">
                          <a:latin typeface="+mn-lt"/>
                        </a:rPr>
                        <a:t>LongEmbed</a:t>
                      </a:r>
                      <a:endParaRPr lang="zh-SG" altLang="en-US" sz="1600" dirty="0">
                        <a:latin typeface="+mn-lt"/>
                      </a:endParaRPr>
                    </a:p>
                  </a:txBody>
                  <a:tcPr/>
                </a:tc>
                <a:extLst>
                  <a:ext uri="{0D108BD9-81ED-4DB2-BD59-A6C34878D82A}">
                    <a16:rowId xmlns:a16="http://schemas.microsoft.com/office/drawing/2014/main" val="568753462"/>
                  </a:ext>
                </a:extLst>
              </a:tr>
              <a:tr h="303303">
                <a:tc>
                  <a:txBody>
                    <a:bodyPr/>
                    <a:lstStyle/>
                    <a:p>
                      <a:pPr algn="ctr"/>
                      <a:r>
                        <a:rPr lang="en-US" altLang="zh-SG" sz="1600" dirty="0">
                          <a:latin typeface="+mn-lt"/>
                        </a:rPr>
                        <a:t>ReasonAug</a:t>
                      </a:r>
                      <a:endParaRPr lang="zh-SG" altLang="en-US" sz="1600" dirty="0">
                        <a:latin typeface="+mn-lt"/>
                      </a:endParaRPr>
                    </a:p>
                  </a:txBody>
                  <a:tcPr/>
                </a:tc>
                <a:tc>
                  <a:txBody>
                    <a:bodyPr/>
                    <a:lstStyle/>
                    <a:p>
                      <a:pPr algn="ctr"/>
                      <a:r>
                        <a:rPr lang="en-US" altLang="zh-SG" sz="1600" dirty="0">
                          <a:latin typeface="+mn-lt"/>
                        </a:rPr>
                        <a:t>BRIGHT</a:t>
                      </a:r>
                      <a:endParaRPr lang="zh-SG" altLang="en-US" sz="1600" dirty="0">
                        <a:latin typeface="+mn-lt"/>
                      </a:endParaRPr>
                    </a:p>
                  </a:txBody>
                  <a:tcPr/>
                </a:tc>
                <a:extLst>
                  <a:ext uri="{0D108BD9-81ED-4DB2-BD59-A6C34878D82A}">
                    <a16:rowId xmlns:a16="http://schemas.microsoft.com/office/drawing/2014/main" val="3423810307"/>
                  </a:ext>
                </a:extLst>
              </a:tr>
              <a:tr h="303303">
                <a:tc>
                  <a:txBody>
                    <a:bodyPr/>
                    <a:lstStyle/>
                    <a:p>
                      <a:pPr algn="ctr"/>
                      <a:r>
                        <a:rPr lang="en-US" altLang="zh-SG" sz="1600" dirty="0">
                          <a:latin typeface="+mn-lt"/>
                        </a:rPr>
                        <a:t>MS MARCO†</a:t>
                      </a:r>
                      <a:endParaRPr lang="zh-SG" altLang="en-US" sz="1600" dirty="0">
                        <a:latin typeface="+mn-lt"/>
                      </a:endParaRPr>
                    </a:p>
                  </a:txBody>
                  <a:tcPr/>
                </a:tc>
                <a:tc>
                  <a:txBody>
                    <a:bodyPr/>
                    <a:lstStyle/>
                    <a:p>
                      <a:pPr algn="ctr"/>
                      <a:r>
                        <a:rPr lang="en-US" altLang="zh-SG" sz="1600" dirty="0">
                          <a:latin typeface="+mn-lt"/>
                        </a:rPr>
                        <a:t>FollowIR</a:t>
                      </a:r>
                      <a:endParaRPr lang="zh-SG" altLang="en-US" sz="1600" dirty="0">
                        <a:latin typeface="+mn-lt"/>
                      </a:endParaRPr>
                    </a:p>
                  </a:txBody>
                  <a:tcPr/>
                </a:tc>
                <a:extLst>
                  <a:ext uri="{0D108BD9-81ED-4DB2-BD59-A6C34878D82A}">
                    <a16:rowId xmlns:a16="http://schemas.microsoft.com/office/drawing/2014/main" val="1477882672"/>
                  </a:ext>
                </a:extLst>
              </a:tr>
              <a:tr h="3033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SG" sz="1600" dirty="0">
                          <a:latin typeface="+mn-lt"/>
                        </a:rPr>
                        <a:t>E5 Public </a:t>
                      </a:r>
                      <a:endParaRPr lang="zh-SG" altLang="en-US" sz="1600" dirty="0">
                        <a:latin typeface="+mn-lt"/>
                      </a:endParaRPr>
                    </a:p>
                  </a:txBody>
                  <a:tcPr/>
                </a:tc>
                <a:tc>
                  <a:txBody>
                    <a:bodyPr/>
                    <a:lstStyle/>
                    <a:p>
                      <a:pPr algn="ctr"/>
                      <a:r>
                        <a:rPr lang="en-US" altLang="zh-SG" sz="1600" dirty="0">
                          <a:latin typeface="+mn-lt"/>
                        </a:rPr>
                        <a:t>MTEB</a:t>
                      </a:r>
                      <a:endParaRPr lang="zh-SG" altLang="en-US" sz="1600" dirty="0">
                        <a:latin typeface="+mn-lt"/>
                      </a:endParaRPr>
                    </a:p>
                  </a:txBody>
                  <a:tcPr/>
                </a:tc>
                <a:extLst>
                  <a:ext uri="{0D108BD9-81ED-4DB2-BD59-A6C34878D82A}">
                    <a16:rowId xmlns:a16="http://schemas.microsoft.com/office/drawing/2014/main" val="3869048293"/>
                  </a:ext>
                </a:extLst>
              </a:tr>
            </a:tbl>
          </a:graphicData>
        </a:graphic>
      </p:graphicFrame>
      <p:pic>
        <p:nvPicPr>
          <p:cNvPr id="6" name="Picture 5" descr="A table with numbers and letters&#10;&#10;AI-generated content may be incorrect.">
            <a:extLst>
              <a:ext uri="{FF2B5EF4-FFF2-40B4-BE49-F238E27FC236}">
                <a16:creationId xmlns:a16="http://schemas.microsoft.com/office/drawing/2014/main" id="{15A39C80-5820-F45A-A41B-5BA4B6B1AC2B}"/>
              </a:ext>
            </a:extLst>
          </p:cNvPr>
          <p:cNvPicPr>
            <a:picLocks noChangeAspect="1"/>
          </p:cNvPicPr>
          <p:nvPr/>
        </p:nvPicPr>
        <p:blipFill>
          <a:blip r:embed="rId3"/>
          <a:stretch>
            <a:fillRect/>
          </a:stretch>
        </p:blipFill>
        <p:spPr>
          <a:xfrm>
            <a:off x="2349135" y="4337205"/>
            <a:ext cx="7772400" cy="1607353"/>
          </a:xfrm>
          <a:prstGeom prst="rect">
            <a:avLst/>
          </a:prstGeom>
        </p:spPr>
      </p:pic>
    </p:spTree>
    <p:extLst>
      <p:ext uri="{BB962C8B-B14F-4D97-AF65-F5344CB8AC3E}">
        <p14:creationId xmlns:p14="http://schemas.microsoft.com/office/powerpoint/2010/main" val="3642879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80296-D6EF-8057-CA26-170ED90DE837}"/>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2AE3713E-927C-CE40-2DAE-B37C1880512C}"/>
              </a:ext>
            </a:extLst>
          </p:cNvPr>
          <p:cNvSpPr txBox="1">
            <a:spLocks/>
          </p:cNvSpPr>
          <p:nvPr/>
        </p:nvSpPr>
        <p:spPr>
          <a:xfrm>
            <a:off x="618735" y="593368"/>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Compare</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LLM</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and</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Diffusion</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Embeddings</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54331438-B2A3-CC20-6BAC-A26C1141A09B}"/>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sp>
        <p:nvSpPr>
          <p:cNvPr id="13" name="Google Shape;146;g25f0cf8758f_3_89">
            <a:extLst>
              <a:ext uri="{FF2B5EF4-FFF2-40B4-BE49-F238E27FC236}">
                <a16:creationId xmlns:a16="http://schemas.microsoft.com/office/drawing/2014/main" id="{818DFED9-AC88-FCE2-EF0B-A07FB3710B3C}"/>
              </a:ext>
            </a:extLst>
          </p:cNvPr>
          <p:cNvSpPr txBox="1"/>
          <p:nvPr/>
        </p:nvSpPr>
        <p:spPr>
          <a:xfrm>
            <a:off x="340065" y="1376566"/>
            <a:ext cx="11851935" cy="718068"/>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Data</a:t>
            </a:r>
            <a:r>
              <a:rPr lang="zh-CN" altLang="en-US" sz="2000" b="1" dirty="0">
                <a:latin typeface="Montserrat" pitchFamily="2" charset="77"/>
                <a:ea typeface="Lato"/>
                <a:cs typeface="Lato"/>
                <a:sym typeface="Lato"/>
              </a:rPr>
              <a:t> </a:t>
            </a:r>
            <a:r>
              <a:rPr lang="en-US" altLang="zh-CN" sz="2000" b="1" dirty="0">
                <a:latin typeface="Montserrat" pitchFamily="2" charset="77"/>
                <a:ea typeface="Lato"/>
                <a:cs typeface="Lato"/>
                <a:sym typeface="Lato"/>
              </a:rPr>
              <a:t>Augmentation: </a:t>
            </a:r>
            <a:r>
              <a:rPr lang="en-US" altLang="zh-CN" sz="2000" dirty="0">
                <a:latin typeface="Montserrat" pitchFamily="2" charset="77"/>
                <a:ea typeface="Lato"/>
                <a:cs typeface="Lato"/>
                <a:sym typeface="Lato"/>
              </a:rPr>
              <a:t>Generate Question – passage pairs with seed concepts</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a:t>
            </a:r>
            <a:r>
              <a:rPr lang="en-US" altLang="zh-CN" sz="2000" b="1" dirty="0">
                <a:latin typeface="Montserrat" pitchFamily="2" charset="77"/>
                <a:ea typeface="Lato"/>
                <a:cs typeface="Lato"/>
                <a:sym typeface="Lato"/>
              </a:rPr>
              <a:t>ReasonAug</a:t>
            </a:r>
            <a:r>
              <a:rPr lang="en-US" altLang="zh-CN" sz="2000" dirty="0">
                <a:latin typeface="Montserrat" pitchFamily="2" charset="77"/>
                <a:ea typeface="Lato"/>
                <a:cs typeface="Lato"/>
                <a:sym typeface="Lato"/>
              </a:rPr>
              <a:t>) </a:t>
            </a:r>
            <a:r>
              <a:rPr lang="zh-CN" altLang="en-US" sz="2000" b="1" dirty="0">
                <a:latin typeface="Montserrat" pitchFamily="2" charset="77"/>
                <a:ea typeface="Lato"/>
                <a:cs typeface="Lato"/>
                <a:sym typeface="Lato"/>
              </a:rPr>
              <a:t> </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pic>
        <p:nvPicPr>
          <p:cNvPr id="5" name="Picture 4" descr="A diagram of a question&#10;&#10;AI-generated content may be incorrect.">
            <a:extLst>
              <a:ext uri="{FF2B5EF4-FFF2-40B4-BE49-F238E27FC236}">
                <a16:creationId xmlns:a16="http://schemas.microsoft.com/office/drawing/2014/main" id="{27D0CA10-DF0A-AFBA-BB71-93A2A316D2DC}"/>
              </a:ext>
            </a:extLst>
          </p:cNvPr>
          <p:cNvPicPr>
            <a:picLocks noChangeAspect="1"/>
          </p:cNvPicPr>
          <p:nvPr/>
        </p:nvPicPr>
        <p:blipFill>
          <a:blip r:embed="rId3"/>
          <a:stretch>
            <a:fillRect/>
          </a:stretch>
        </p:blipFill>
        <p:spPr>
          <a:xfrm>
            <a:off x="1384300" y="2625272"/>
            <a:ext cx="1701800" cy="3238377"/>
          </a:xfrm>
          <a:prstGeom prst="rect">
            <a:avLst/>
          </a:prstGeom>
        </p:spPr>
      </p:pic>
      <p:pic>
        <p:nvPicPr>
          <p:cNvPr id="9" name="Picture 8" descr="A diagram of a diagram&#10;&#10;AI-generated content may be incorrect.">
            <a:extLst>
              <a:ext uri="{FF2B5EF4-FFF2-40B4-BE49-F238E27FC236}">
                <a16:creationId xmlns:a16="http://schemas.microsoft.com/office/drawing/2014/main" id="{54068EFD-9E35-4517-9E5F-7ABB0A3CB8CD}"/>
              </a:ext>
            </a:extLst>
          </p:cNvPr>
          <p:cNvPicPr>
            <a:picLocks noChangeAspect="1"/>
          </p:cNvPicPr>
          <p:nvPr/>
        </p:nvPicPr>
        <p:blipFill>
          <a:blip r:embed="rId4"/>
          <a:stretch>
            <a:fillRect/>
          </a:stretch>
        </p:blipFill>
        <p:spPr>
          <a:xfrm>
            <a:off x="4245609" y="3045514"/>
            <a:ext cx="6364921" cy="2950728"/>
          </a:xfrm>
          <a:prstGeom prst="rect">
            <a:avLst/>
          </a:prstGeom>
        </p:spPr>
      </p:pic>
      <p:sp>
        <p:nvSpPr>
          <p:cNvPr id="10" name="文本框 6">
            <a:extLst>
              <a:ext uri="{FF2B5EF4-FFF2-40B4-BE49-F238E27FC236}">
                <a16:creationId xmlns:a16="http://schemas.microsoft.com/office/drawing/2014/main" id="{245BE22B-78BD-EFE6-30E2-E595C92E970C}"/>
              </a:ext>
            </a:extLst>
          </p:cNvPr>
          <p:cNvSpPr txBox="1"/>
          <p:nvPr/>
        </p:nvSpPr>
        <p:spPr>
          <a:xfrm>
            <a:off x="3409452" y="2404305"/>
            <a:ext cx="4728708"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SG" sz="2000" b="1" i="0" dirty="0">
                <a:solidFill>
                  <a:srgbClr val="000000"/>
                </a:solidFill>
                <a:effectLst/>
                <a:latin typeface="Montserrat" pitchFamily="2" charset="77"/>
              </a:rPr>
              <a:t>10,896</a:t>
            </a:r>
            <a:r>
              <a:rPr lang="en-US" altLang="zh-SG" sz="2000" b="0" i="0" dirty="0">
                <a:solidFill>
                  <a:srgbClr val="000000"/>
                </a:solidFill>
                <a:effectLst/>
                <a:latin typeface="Montserrat" pitchFamily="2" charset="77"/>
              </a:rPr>
              <a:t> triplets </a:t>
            </a:r>
            <a:endParaRPr lang="en-US" altLang="zh-SG" sz="2000" dirty="0">
              <a:solidFill>
                <a:srgbClr val="000000"/>
              </a:solidFill>
              <a:latin typeface="Montserrat" pitchFamily="2" charset="77"/>
            </a:endParaRPr>
          </a:p>
          <a:p>
            <a:pPr algn="ctr"/>
            <a:r>
              <a:rPr lang="en-US" altLang="zh-SG" sz="2000" b="0" i="0" dirty="0">
                <a:solidFill>
                  <a:srgbClr val="000000"/>
                </a:solidFill>
                <a:effectLst/>
                <a:latin typeface="Montserrat" pitchFamily="2" charset="77"/>
              </a:rPr>
              <a:t>(query, positive, hard negative)</a:t>
            </a:r>
            <a:endParaRPr lang="zh-SG" altLang="en-US" sz="2000" dirty="0">
              <a:latin typeface="Montserrat" pitchFamily="2" charset="77"/>
            </a:endParaRPr>
          </a:p>
        </p:txBody>
      </p:sp>
    </p:spTree>
    <p:extLst>
      <p:ext uri="{BB962C8B-B14F-4D97-AF65-F5344CB8AC3E}">
        <p14:creationId xmlns:p14="http://schemas.microsoft.com/office/powerpoint/2010/main" val="121794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C8839-D5C5-A53E-F54A-6B8FA38ED4C2}"/>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6E0170D8-8E06-7830-FEC1-668B6AFF7EBD}"/>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Experimental</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Setup</a:t>
            </a:r>
            <a:r>
              <a:rPr lang="zh-CN" altLang="en-US" sz="3067" b="1" dirty="0">
                <a:solidFill>
                  <a:srgbClr val="7030A0"/>
                </a:solidFill>
                <a:latin typeface="Montserrat"/>
                <a:ea typeface="Montserrat"/>
                <a:cs typeface="Montserrat"/>
                <a:sym typeface="Montserrat"/>
              </a:rPr>
              <a:t> </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5B967B36-2B0B-6193-E8A1-BA7362A4E17A}"/>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sp>
        <p:nvSpPr>
          <p:cNvPr id="13" name="Google Shape;146;g25f0cf8758f_3_89">
            <a:extLst>
              <a:ext uri="{FF2B5EF4-FFF2-40B4-BE49-F238E27FC236}">
                <a16:creationId xmlns:a16="http://schemas.microsoft.com/office/drawing/2014/main" id="{2B658CBE-CAC5-3B59-8CA3-96D8FA6B05E6}"/>
              </a:ext>
            </a:extLst>
          </p:cNvPr>
          <p:cNvSpPr txBox="1"/>
          <p:nvPr/>
        </p:nvSpPr>
        <p:spPr>
          <a:xfrm>
            <a:off x="491135" y="1268339"/>
            <a:ext cx="11082130" cy="4831377"/>
          </a:xfrm>
          <a:prstGeom prst="rect">
            <a:avLst/>
          </a:prstGeom>
          <a:noFill/>
          <a:ln>
            <a:noFill/>
          </a:ln>
        </p:spPr>
        <p:txBody>
          <a:bodyPr spcFirstLastPara="1" wrap="square" lIns="121900" tIns="121900" rIns="121900" bIns="121900" anchor="t" anchorCtr="0">
            <a:noAutofit/>
          </a:bodyPr>
          <a:lstStyle/>
          <a:p>
            <a:pPr marL="285750" indent="-285750">
              <a:spcAft>
                <a:spcPts val="1200"/>
              </a:spcAft>
              <a:buFont typeface="Arial" panose="020B0604020202020204" pitchFamily="34" charset="0"/>
              <a:buChar char="•"/>
            </a:pPr>
            <a:r>
              <a:rPr lang="en-US" altLang="zh-SG" b="1" dirty="0">
                <a:solidFill>
                  <a:srgbClr val="000000"/>
                </a:solidFill>
                <a:latin typeface="Montserrat" pitchFamily="2" charset="77"/>
              </a:rPr>
              <a:t>DIFFEMBED</a:t>
            </a:r>
          </a:p>
          <a:p>
            <a:pPr lvl="1">
              <a:spcAft>
                <a:spcPts val="1200"/>
              </a:spcAft>
            </a:pPr>
            <a:r>
              <a:rPr lang="en-US" altLang="zh-SG" dirty="0">
                <a:solidFill>
                  <a:srgbClr val="000000"/>
                </a:solidFill>
                <a:latin typeface="Montserrat" pitchFamily="2" charset="77"/>
              </a:rPr>
              <a:t>We take </a:t>
            </a:r>
            <a:r>
              <a:rPr lang="en-US" altLang="zh-SG" b="1" dirty="0">
                <a:solidFill>
                  <a:srgbClr val="000000"/>
                </a:solidFill>
                <a:latin typeface="Montserrat" pitchFamily="2" charset="77"/>
              </a:rPr>
              <a:t>DREAM-v0-Instruct-7B</a:t>
            </a:r>
            <a:r>
              <a:rPr lang="en-US" altLang="zh-SG" dirty="0">
                <a:solidFill>
                  <a:srgbClr val="000000"/>
                </a:solidFill>
                <a:latin typeface="Montserrat" pitchFamily="2" charset="77"/>
              </a:rPr>
              <a:t> [1] as the backbone model for DIFFEMBED. Initialized from </a:t>
            </a:r>
            <a:r>
              <a:rPr lang="en-US" altLang="zh-SG" b="1" dirty="0">
                <a:solidFill>
                  <a:srgbClr val="000000"/>
                </a:solidFill>
                <a:latin typeface="Montserrat" pitchFamily="2" charset="77"/>
              </a:rPr>
              <a:t>Qwen2.5-7B</a:t>
            </a:r>
            <a:r>
              <a:rPr lang="en-US" altLang="zh-SG" dirty="0">
                <a:solidFill>
                  <a:srgbClr val="000000"/>
                </a:solidFill>
                <a:latin typeface="Montserrat" pitchFamily="2" charset="77"/>
              </a:rPr>
              <a:t>, DREAM is pre-trained on 580 billion tokens</a:t>
            </a:r>
            <a:r>
              <a:rPr lang="en-US" altLang="zh-SG" dirty="0">
                <a:solidFill>
                  <a:srgbClr val="000080"/>
                </a:solidFill>
                <a:latin typeface="Montserrat" pitchFamily="2" charset="77"/>
              </a:rPr>
              <a:t> </a:t>
            </a:r>
            <a:r>
              <a:rPr lang="en-US" altLang="zh-SG" dirty="0">
                <a:solidFill>
                  <a:srgbClr val="000000"/>
                </a:solidFill>
                <a:latin typeface="Montserrat" pitchFamily="2" charset="77"/>
              </a:rPr>
              <a:t>covering text, code, and math, and achieves performance competitive with leading autoregressive LMs of similar scale. </a:t>
            </a:r>
          </a:p>
          <a:p>
            <a:pPr marL="285750" lvl="0" indent="-285750">
              <a:spcAft>
                <a:spcPts val="1200"/>
              </a:spcAft>
              <a:buFont typeface="Arial" panose="020B0604020202020204" pitchFamily="34" charset="0"/>
              <a:buChar char="•"/>
            </a:pPr>
            <a:r>
              <a:rPr lang="en-US" altLang="zh-SG" dirty="0">
                <a:solidFill>
                  <a:srgbClr val="000000"/>
                </a:solidFill>
                <a:latin typeface="Montserrat" pitchFamily="2" charset="77"/>
              </a:rPr>
              <a:t>Similarly sized autoregressive LLMs for comparison</a:t>
            </a:r>
          </a:p>
          <a:p>
            <a:pPr lvl="1"/>
            <a:r>
              <a:rPr lang="en-US" altLang="zh-SG" b="1" dirty="0">
                <a:solidFill>
                  <a:srgbClr val="000000"/>
                </a:solidFill>
                <a:latin typeface="Montserrat" pitchFamily="2" charset="77"/>
              </a:rPr>
              <a:t>Llama-3-8B</a:t>
            </a:r>
          </a:p>
          <a:p>
            <a:pPr lvl="1"/>
            <a:r>
              <a:rPr lang="en-US" altLang="zh-SG" b="1" dirty="0">
                <a:solidFill>
                  <a:srgbClr val="000000"/>
                </a:solidFill>
                <a:latin typeface="Montserrat" pitchFamily="2" charset="77"/>
              </a:rPr>
              <a:t>Llama-3-8</a:t>
            </a:r>
            <a:r>
              <a:rPr lang="en-US" altLang="zh-CN" b="1" dirty="0">
                <a:solidFill>
                  <a:srgbClr val="000000"/>
                </a:solidFill>
                <a:latin typeface="Montserrat" pitchFamily="2" charset="77"/>
              </a:rPr>
              <a:t>B</a:t>
            </a:r>
            <a:r>
              <a:rPr lang="en-US" altLang="zh-SG" b="1" dirty="0">
                <a:solidFill>
                  <a:srgbClr val="000000"/>
                </a:solidFill>
                <a:latin typeface="Montserrat" pitchFamily="2" charset="77"/>
              </a:rPr>
              <a:t> with LLM2Vec</a:t>
            </a:r>
          </a:p>
          <a:p>
            <a:pPr lvl="1"/>
            <a:br>
              <a:rPr lang="en-US" altLang="zh-SG" b="1" dirty="0">
                <a:solidFill>
                  <a:srgbClr val="000000"/>
                </a:solidFill>
                <a:latin typeface="Montserrat" pitchFamily="2" charset="77"/>
              </a:rPr>
            </a:br>
            <a:r>
              <a:rPr lang="en-US" altLang="zh-SG" b="1" dirty="0">
                <a:solidFill>
                  <a:srgbClr val="000000"/>
                </a:solidFill>
                <a:latin typeface="Montserrat" pitchFamily="2" charset="77"/>
              </a:rPr>
              <a:t>Mistral-7B</a:t>
            </a:r>
          </a:p>
          <a:p>
            <a:pPr lvl="1"/>
            <a:r>
              <a:rPr lang="en-US" altLang="zh-SG" b="1" dirty="0">
                <a:solidFill>
                  <a:srgbClr val="000000"/>
                </a:solidFill>
                <a:latin typeface="Montserrat" pitchFamily="2" charset="77"/>
              </a:rPr>
              <a:t>Mistral-7B with LLM2Vec </a:t>
            </a:r>
          </a:p>
          <a:p>
            <a:pPr lvl="1"/>
            <a:br>
              <a:rPr lang="en-US" altLang="zh-SG" b="1" dirty="0">
                <a:solidFill>
                  <a:srgbClr val="000000"/>
                </a:solidFill>
                <a:latin typeface="Montserrat" pitchFamily="2" charset="77"/>
              </a:rPr>
            </a:br>
            <a:r>
              <a:rPr lang="en-US" altLang="zh-SG" b="1" dirty="0">
                <a:solidFill>
                  <a:srgbClr val="000000"/>
                </a:solidFill>
                <a:latin typeface="Montserrat" pitchFamily="2" charset="77"/>
              </a:rPr>
              <a:t>Qwen2.5-7B</a:t>
            </a:r>
          </a:p>
          <a:p>
            <a:pPr lvl="1"/>
            <a:r>
              <a:rPr lang="en-US" altLang="zh-SG" b="1" dirty="0">
                <a:solidFill>
                  <a:srgbClr val="000000"/>
                </a:solidFill>
                <a:latin typeface="Montserrat" pitchFamily="2" charset="77"/>
              </a:rPr>
              <a:t>Qwen2.5-7B with LLM2Vec</a:t>
            </a:r>
            <a:endParaRPr b="1" dirty="0">
              <a:latin typeface="Montserrat" pitchFamily="2" charset="77"/>
              <a:ea typeface="Lato"/>
              <a:cs typeface="Lato"/>
              <a:sym typeface="Lato"/>
            </a:endParaRPr>
          </a:p>
        </p:txBody>
      </p:sp>
    </p:spTree>
    <p:extLst>
      <p:ext uri="{BB962C8B-B14F-4D97-AF65-F5344CB8AC3E}">
        <p14:creationId xmlns:p14="http://schemas.microsoft.com/office/powerpoint/2010/main" val="4194308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69391-1C60-C352-61D4-C2EE29AB7601}"/>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85CED5E4-F258-69ED-90DB-8222C9D0C94D}"/>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Deep Research Agents</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E1EE6281-44DA-E43C-2292-D109C0E6DD2E}"/>
              </a:ext>
            </a:extLst>
          </p:cNvPr>
          <p:cNvSpPr txBox="1"/>
          <p:nvPr/>
        </p:nvSpPr>
        <p:spPr>
          <a:xfrm>
            <a:off x="415599" y="1398967"/>
            <a:ext cx="11516996" cy="1451112"/>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OpenAI Deep Research</a:t>
            </a:r>
            <a:r>
              <a:rPr lang="en" sz="2000" b="1" dirty="0">
                <a:latin typeface="Montserrat" pitchFamily="2" charset="77"/>
                <a:ea typeface="Lato"/>
                <a:cs typeface="Lato"/>
                <a:sym typeface="Lato"/>
              </a:rPr>
              <a:t>: </a:t>
            </a:r>
            <a:r>
              <a:rPr lang="en-US" sz="2000" dirty="0">
                <a:latin typeface="Montserrat" pitchFamily="2" charset="77"/>
              </a:rPr>
              <a:t>You give it a prompt, and ChatGPT will </a:t>
            </a:r>
            <a:r>
              <a:rPr lang="en-US" sz="2000" b="1" i="1" u="sng" dirty="0">
                <a:latin typeface="Montserrat" pitchFamily="2" charset="77"/>
              </a:rPr>
              <a:t>find, analyze, and synthesize hundreds of online sources</a:t>
            </a:r>
            <a:r>
              <a:rPr lang="en-US" sz="2000" dirty="0">
                <a:latin typeface="Montserrat" pitchFamily="2" charset="77"/>
              </a:rPr>
              <a:t> to create a comprehensive report at the level of a </a:t>
            </a:r>
            <a:r>
              <a:rPr lang="en-US" sz="2000" i="1" dirty="0">
                <a:latin typeface="Montserrat" pitchFamily="2" charset="77"/>
              </a:rPr>
              <a:t>researcher</a:t>
            </a:r>
            <a:r>
              <a:rPr lang="en-US" sz="2000" dirty="0">
                <a:latin typeface="Montserrat" pitchFamily="2" charset="77"/>
              </a:rPr>
              <a:t>. </a:t>
            </a:r>
            <a:endParaRPr sz="2000" dirty="0">
              <a:latin typeface="Montserrat" pitchFamily="2" charset="77"/>
              <a:ea typeface="Lato"/>
              <a:cs typeface="Lato"/>
              <a:sym typeface="Lato"/>
            </a:endParaRPr>
          </a:p>
        </p:txBody>
      </p:sp>
      <p:pic>
        <p:nvPicPr>
          <p:cNvPr id="10" name="Picture 9" descr="A screenshot of a phone&#10;&#10;AI-generated content may be incorrect.">
            <a:extLst>
              <a:ext uri="{FF2B5EF4-FFF2-40B4-BE49-F238E27FC236}">
                <a16:creationId xmlns:a16="http://schemas.microsoft.com/office/drawing/2014/main" id="{965EFAD4-E3DA-383E-844C-1C1E42D46377}"/>
              </a:ext>
            </a:extLst>
          </p:cNvPr>
          <p:cNvPicPr>
            <a:picLocks noChangeAspect="1"/>
          </p:cNvPicPr>
          <p:nvPr/>
        </p:nvPicPr>
        <p:blipFill>
          <a:blip r:embed="rId3"/>
          <a:stretch>
            <a:fillRect/>
          </a:stretch>
        </p:blipFill>
        <p:spPr>
          <a:xfrm>
            <a:off x="2796841" y="3073476"/>
            <a:ext cx="6263497" cy="1868892"/>
          </a:xfrm>
          <a:prstGeom prst="rect">
            <a:avLst/>
          </a:prstGeom>
        </p:spPr>
      </p:pic>
    </p:spTree>
    <p:extLst>
      <p:ext uri="{BB962C8B-B14F-4D97-AF65-F5344CB8AC3E}">
        <p14:creationId xmlns:p14="http://schemas.microsoft.com/office/powerpoint/2010/main" val="4072915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FF7F6-C5D6-376A-8B80-776D72B9DAF4}"/>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670F2213-802E-C569-935B-C90351AD5F7A}"/>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Experimental</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Results</a:t>
            </a:r>
            <a:r>
              <a:rPr lang="zh-CN" altLang="en-US" sz="3067" b="1" dirty="0">
                <a:solidFill>
                  <a:srgbClr val="7030A0"/>
                </a:solidFill>
                <a:latin typeface="Montserrat"/>
                <a:ea typeface="Montserrat"/>
                <a:cs typeface="Montserrat"/>
                <a:sym typeface="Montserrat"/>
              </a:rPr>
              <a:t> </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A1BFF6D5-BCD1-0C19-1731-6AADC090B3B4}"/>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sp>
        <p:nvSpPr>
          <p:cNvPr id="13" name="Google Shape;146;g25f0cf8758f_3_89">
            <a:extLst>
              <a:ext uri="{FF2B5EF4-FFF2-40B4-BE49-F238E27FC236}">
                <a16:creationId xmlns:a16="http://schemas.microsoft.com/office/drawing/2014/main" id="{6AFC1B2E-BA3F-7733-7564-AF98069DC337}"/>
              </a:ext>
            </a:extLst>
          </p:cNvPr>
          <p:cNvSpPr txBox="1"/>
          <p:nvPr/>
        </p:nvSpPr>
        <p:spPr>
          <a:xfrm>
            <a:off x="491135" y="1268340"/>
            <a:ext cx="11082130" cy="1522362"/>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altLang="zh-CN" sz="2000" b="1" dirty="0" err="1">
                <a:latin typeface="Montserrat" pitchFamily="2" charset="77"/>
                <a:ea typeface="Lato"/>
                <a:cs typeface="Lato"/>
                <a:sym typeface="Lato"/>
              </a:rPr>
              <a:t>LongEmb</a:t>
            </a:r>
            <a:r>
              <a:rPr lang="en-US" altLang="zh-CN" sz="2000" b="1" dirty="0">
                <a:latin typeface="Montserrat" pitchFamily="2" charset="77"/>
                <a:ea typeface="Lato"/>
                <a:cs typeface="Lato"/>
                <a:sym typeface="Lato"/>
              </a:rPr>
              <a:t>: </a:t>
            </a:r>
            <a:r>
              <a:rPr lang="en-US" altLang="zh-CN" sz="2000" dirty="0">
                <a:latin typeface="Montserrat" pitchFamily="2" charset="77"/>
                <a:ea typeface="Lato"/>
                <a:cs typeface="Lato"/>
                <a:sym typeface="Lato"/>
              </a:rPr>
              <a:t>Long</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document</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retrieval</a:t>
            </a:r>
          </a:p>
          <a:p>
            <a:pPr>
              <a:lnSpc>
                <a:spcPct val="115000"/>
              </a:lnSpc>
              <a:spcBef>
                <a:spcPts val="800"/>
              </a:spcBef>
            </a:pPr>
            <a:endParaRPr sz="2133" dirty="0">
              <a:latin typeface="Montserrat" pitchFamily="2" charset="77"/>
              <a:ea typeface="Lato"/>
              <a:cs typeface="Lato"/>
              <a:sym typeface="Lato"/>
            </a:endParaRPr>
          </a:p>
        </p:txBody>
      </p:sp>
      <p:pic>
        <p:nvPicPr>
          <p:cNvPr id="5" name="Picture 4" descr="A table with numbers and lines&#10;&#10;AI-generated content may be incorrect.">
            <a:extLst>
              <a:ext uri="{FF2B5EF4-FFF2-40B4-BE49-F238E27FC236}">
                <a16:creationId xmlns:a16="http://schemas.microsoft.com/office/drawing/2014/main" id="{668716CC-3E32-36B9-57EC-5706703830FF}"/>
              </a:ext>
            </a:extLst>
          </p:cNvPr>
          <p:cNvPicPr>
            <a:picLocks noChangeAspect="1"/>
          </p:cNvPicPr>
          <p:nvPr/>
        </p:nvPicPr>
        <p:blipFill>
          <a:blip r:embed="rId3"/>
          <a:stretch>
            <a:fillRect/>
          </a:stretch>
        </p:blipFill>
        <p:spPr>
          <a:xfrm>
            <a:off x="1093301" y="2073940"/>
            <a:ext cx="9388134" cy="3515720"/>
          </a:xfrm>
          <a:prstGeom prst="rect">
            <a:avLst/>
          </a:prstGeom>
        </p:spPr>
      </p:pic>
    </p:spTree>
    <p:extLst>
      <p:ext uri="{BB962C8B-B14F-4D97-AF65-F5344CB8AC3E}">
        <p14:creationId xmlns:p14="http://schemas.microsoft.com/office/powerpoint/2010/main" val="47644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76588-61A8-15D5-02D0-F29CF316BE38}"/>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EDD6CA70-2240-5596-B133-3DC5F002BF6C}"/>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Experimental</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Results</a:t>
            </a:r>
            <a:r>
              <a:rPr lang="zh-CN" altLang="en-US" sz="3067" b="1" dirty="0">
                <a:solidFill>
                  <a:srgbClr val="7030A0"/>
                </a:solidFill>
                <a:latin typeface="Montserrat"/>
                <a:ea typeface="Montserrat"/>
                <a:cs typeface="Montserrat"/>
                <a:sym typeface="Montserrat"/>
              </a:rPr>
              <a:t> </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08F08615-4DB3-C257-80AC-A002A5930478}"/>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sp>
        <p:nvSpPr>
          <p:cNvPr id="13" name="Google Shape;146;g25f0cf8758f_3_89">
            <a:extLst>
              <a:ext uri="{FF2B5EF4-FFF2-40B4-BE49-F238E27FC236}">
                <a16:creationId xmlns:a16="http://schemas.microsoft.com/office/drawing/2014/main" id="{1113F1BB-1457-6CE3-B8C3-E48133C86AF6}"/>
              </a:ext>
            </a:extLst>
          </p:cNvPr>
          <p:cNvSpPr txBox="1"/>
          <p:nvPr/>
        </p:nvSpPr>
        <p:spPr>
          <a:xfrm>
            <a:off x="491135" y="1268340"/>
            <a:ext cx="11082130" cy="1522362"/>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altLang="zh-CN" sz="2000" b="1" dirty="0">
                <a:latin typeface="Montserrat" pitchFamily="2" charset="77"/>
                <a:ea typeface="Lato"/>
                <a:cs typeface="Lato"/>
                <a:sym typeface="Lato"/>
              </a:rPr>
              <a:t>BRIGHT: </a:t>
            </a:r>
            <a:r>
              <a:rPr lang="en-US" altLang="zh-CN" sz="2000" dirty="0">
                <a:latin typeface="Montserrat" pitchFamily="2" charset="77"/>
                <a:ea typeface="Lato"/>
                <a:cs typeface="Lato"/>
                <a:sym typeface="Lato"/>
              </a:rPr>
              <a:t>Reasoning-intensive</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Retrieval</a:t>
            </a:r>
          </a:p>
          <a:p>
            <a:pPr>
              <a:lnSpc>
                <a:spcPct val="115000"/>
              </a:lnSpc>
              <a:spcBef>
                <a:spcPts val="800"/>
              </a:spcBef>
            </a:pPr>
            <a:endParaRPr sz="2133" dirty="0">
              <a:latin typeface="Montserrat" pitchFamily="2" charset="77"/>
              <a:ea typeface="Lato"/>
              <a:cs typeface="Lato"/>
              <a:sym typeface="Lato"/>
            </a:endParaRPr>
          </a:p>
        </p:txBody>
      </p:sp>
      <p:pic>
        <p:nvPicPr>
          <p:cNvPr id="4" name="Picture 3" descr="A table with numbers and letters&#10;&#10;AI-generated content may be incorrect.">
            <a:extLst>
              <a:ext uri="{FF2B5EF4-FFF2-40B4-BE49-F238E27FC236}">
                <a16:creationId xmlns:a16="http://schemas.microsoft.com/office/drawing/2014/main" id="{0AA2DDC1-E77E-7F6D-1D34-AFEE9D1838C5}"/>
              </a:ext>
            </a:extLst>
          </p:cNvPr>
          <p:cNvPicPr>
            <a:picLocks noChangeAspect="1"/>
          </p:cNvPicPr>
          <p:nvPr/>
        </p:nvPicPr>
        <p:blipFill>
          <a:blip r:embed="rId3"/>
          <a:stretch>
            <a:fillRect/>
          </a:stretch>
        </p:blipFill>
        <p:spPr>
          <a:xfrm>
            <a:off x="1098860" y="2254250"/>
            <a:ext cx="9800864" cy="3455174"/>
          </a:xfrm>
          <a:prstGeom prst="rect">
            <a:avLst/>
          </a:prstGeom>
        </p:spPr>
      </p:pic>
    </p:spTree>
    <p:extLst>
      <p:ext uri="{BB962C8B-B14F-4D97-AF65-F5344CB8AC3E}">
        <p14:creationId xmlns:p14="http://schemas.microsoft.com/office/powerpoint/2010/main" val="1709145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DF18E-7CA8-0CDB-05B5-D33E4E566AA0}"/>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7F00163B-42DB-7ECB-9BD3-DE4F6E8F504A}"/>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Experimental</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Results</a:t>
            </a:r>
            <a:r>
              <a:rPr lang="zh-CN" altLang="en-US" sz="3067" b="1" dirty="0">
                <a:solidFill>
                  <a:srgbClr val="7030A0"/>
                </a:solidFill>
                <a:latin typeface="Montserrat"/>
                <a:ea typeface="Montserrat"/>
                <a:cs typeface="Montserrat"/>
                <a:sym typeface="Montserrat"/>
              </a:rPr>
              <a:t> </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38080528-D2E7-420A-389A-4C508D8FAF50}"/>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sp>
        <p:nvSpPr>
          <p:cNvPr id="13" name="Google Shape;146;g25f0cf8758f_3_89">
            <a:extLst>
              <a:ext uri="{FF2B5EF4-FFF2-40B4-BE49-F238E27FC236}">
                <a16:creationId xmlns:a16="http://schemas.microsoft.com/office/drawing/2014/main" id="{1F97EE63-0EE0-201E-7B25-699DC8AA94E1}"/>
              </a:ext>
            </a:extLst>
          </p:cNvPr>
          <p:cNvSpPr txBox="1"/>
          <p:nvPr/>
        </p:nvSpPr>
        <p:spPr>
          <a:xfrm>
            <a:off x="491135" y="1268340"/>
            <a:ext cx="11082130" cy="1522362"/>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altLang="zh-CN" sz="2000" b="1" dirty="0" err="1">
                <a:latin typeface="Montserrat" pitchFamily="2" charset="77"/>
                <a:ea typeface="Lato"/>
                <a:cs typeface="Lato"/>
                <a:sym typeface="Lato"/>
              </a:rPr>
              <a:t>FollowIR</a:t>
            </a:r>
            <a:r>
              <a:rPr lang="en-US" altLang="zh-CN" sz="2000" b="1" dirty="0">
                <a:latin typeface="Montserrat" pitchFamily="2" charset="77"/>
                <a:ea typeface="Lato"/>
                <a:cs typeface="Lato"/>
                <a:sym typeface="Lato"/>
              </a:rPr>
              <a:t>: </a:t>
            </a:r>
            <a:r>
              <a:rPr lang="en-US" altLang="zh-CN" sz="2000" dirty="0">
                <a:latin typeface="Montserrat" pitchFamily="2" charset="77"/>
                <a:ea typeface="Lato"/>
                <a:cs typeface="Lato"/>
                <a:sym typeface="Lato"/>
              </a:rPr>
              <a:t>Instruction</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Following</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Retrieval</a:t>
            </a:r>
          </a:p>
          <a:p>
            <a:pPr>
              <a:lnSpc>
                <a:spcPct val="115000"/>
              </a:lnSpc>
              <a:spcBef>
                <a:spcPts val="800"/>
              </a:spcBef>
            </a:pPr>
            <a:endParaRPr sz="2133" dirty="0">
              <a:latin typeface="Montserrat" pitchFamily="2" charset="77"/>
              <a:ea typeface="Lato"/>
              <a:cs typeface="Lato"/>
              <a:sym typeface="Lato"/>
            </a:endParaRPr>
          </a:p>
        </p:txBody>
      </p:sp>
      <p:pic>
        <p:nvPicPr>
          <p:cNvPr id="5" name="Picture 4" descr="A table of numbers and symbols&#10;&#10;AI-generated content may be incorrect.">
            <a:extLst>
              <a:ext uri="{FF2B5EF4-FFF2-40B4-BE49-F238E27FC236}">
                <a16:creationId xmlns:a16="http://schemas.microsoft.com/office/drawing/2014/main" id="{33D5F21F-3292-BFEB-58A8-87A0FCCBA631}"/>
              </a:ext>
            </a:extLst>
          </p:cNvPr>
          <p:cNvPicPr>
            <a:picLocks noChangeAspect="1"/>
          </p:cNvPicPr>
          <p:nvPr/>
        </p:nvPicPr>
        <p:blipFill>
          <a:blip r:embed="rId3"/>
          <a:stretch>
            <a:fillRect/>
          </a:stretch>
        </p:blipFill>
        <p:spPr>
          <a:xfrm>
            <a:off x="1457402" y="2073940"/>
            <a:ext cx="9091652" cy="3567297"/>
          </a:xfrm>
          <a:prstGeom prst="rect">
            <a:avLst/>
          </a:prstGeom>
        </p:spPr>
      </p:pic>
    </p:spTree>
    <p:extLst>
      <p:ext uri="{BB962C8B-B14F-4D97-AF65-F5344CB8AC3E}">
        <p14:creationId xmlns:p14="http://schemas.microsoft.com/office/powerpoint/2010/main" val="2734463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B89B0-E52E-A17C-96E3-CC99FC640702}"/>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9C73E991-454B-0798-5389-8096A5440A88}"/>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Experimental</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Results</a:t>
            </a:r>
            <a:r>
              <a:rPr lang="zh-CN" altLang="en-US" sz="3067" b="1" dirty="0">
                <a:solidFill>
                  <a:srgbClr val="7030A0"/>
                </a:solidFill>
                <a:latin typeface="Montserrat"/>
                <a:ea typeface="Montserrat"/>
                <a:cs typeface="Montserrat"/>
                <a:sym typeface="Montserrat"/>
              </a:rPr>
              <a:t> </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692E7D39-5DEB-5E89-0DCD-113715FCC12F}"/>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sp>
        <p:nvSpPr>
          <p:cNvPr id="13" name="Google Shape;146;g25f0cf8758f_3_89">
            <a:extLst>
              <a:ext uri="{FF2B5EF4-FFF2-40B4-BE49-F238E27FC236}">
                <a16:creationId xmlns:a16="http://schemas.microsoft.com/office/drawing/2014/main" id="{7C279CFE-AF29-164D-14C8-01D0EFE90C14}"/>
              </a:ext>
            </a:extLst>
          </p:cNvPr>
          <p:cNvSpPr txBox="1"/>
          <p:nvPr/>
        </p:nvSpPr>
        <p:spPr>
          <a:xfrm>
            <a:off x="491135" y="1268340"/>
            <a:ext cx="11082130" cy="1522362"/>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altLang="zh-CN" sz="2000" b="1" dirty="0">
                <a:latin typeface="Montserrat" pitchFamily="2" charset="77"/>
                <a:ea typeface="Lato"/>
                <a:cs typeface="Lato"/>
                <a:sym typeface="Lato"/>
              </a:rPr>
              <a:t>MTEB: </a:t>
            </a:r>
            <a:r>
              <a:rPr lang="en-US" altLang="zh-CN" sz="2000" dirty="0">
                <a:latin typeface="Montserrat" pitchFamily="2" charset="77"/>
                <a:ea typeface="Lato"/>
                <a:cs typeface="Lato"/>
                <a:sym typeface="Lato"/>
              </a:rPr>
              <a:t>General</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Text</a:t>
            </a:r>
            <a:r>
              <a:rPr lang="zh-CN" altLang="en-US" sz="2000" dirty="0">
                <a:latin typeface="Montserrat" pitchFamily="2" charset="77"/>
                <a:ea typeface="Lato"/>
                <a:cs typeface="Lato"/>
                <a:sym typeface="Lato"/>
              </a:rPr>
              <a:t> </a:t>
            </a:r>
            <a:r>
              <a:rPr lang="en-US" altLang="zh-CN" sz="2000" dirty="0">
                <a:latin typeface="Montserrat" pitchFamily="2" charset="77"/>
                <a:ea typeface="Lato"/>
                <a:cs typeface="Lato"/>
                <a:sym typeface="Lato"/>
              </a:rPr>
              <a:t>Embedding</a:t>
            </a:r>
          </a:p>
          <a:p>
            <a:pPr>
              <a:lnSpc>
                <a:spcPct val="115000"/>
              </a:lnSpc>
              <a:spcBef>
                <a:spcPts val="800"/>
              </a:spcBef>
            </a:pPr>
            <a:endParaRPr sz="2133" dirty="0">
              <a:latin typeface="Montserrat" pitchFamily="2" charset="77"/>
              <a:ea typeface="Lato"/>
              <a:cs typeface="Lato"/>
              <a:sym typeface="Lato"/>
            </a:endParaRPr>
          </a:p>
        </p:txBody>
      </p:sp>
      <p:pic>
        <p:nvPicPr>
          <p:cNvPr id="4" name="Picture 3" descr="A table with numbers and text&#10;&#10;AI-generated content may be incorrect.">
            <a:extLst>
              <a:ext uri="{FF2B5EF4-FFF2-40B4-BE49-F238E27FC236}">
                <a16:creationId xmlns:a16="http://schemas.microsoft.com/office/drawing/2014/main" id="{E6E88863-0082-2D28-9F6D-E3EFE17A5EFD}"/>
              </a:ext>
            </a:extLst>
          </p:cNvPr>
          <p:cNvPicPr>
            <a:picLocks noChangeAspect="1"/>
          </p:cNvPicPr>
          <p:nvPr/>
        </p:nvPicPr>
        <p:blipFill>
          <a:blip r:embed="rId3"/>
          <a:stretch>
            <a:fillRect/>
          </a:stretch>
        </p:blipFill>
        <p:spPr>
          <a:xfrm>
            <a:off x="2103708" y="1863849"/>
            <a:ext cx="7226300" cy="4406900"/>
          </a:xfrm>
          <a:prstGeom prst="rect">
            <a:avLst/>
          </a:prstGeom>
        </p:spPr>
      </p:pic>
    </p:spTree>
    <p:extLst>
      <p:ext uri="{BB962C8B-B14F-4D97-AF65-F5344CB8AC3E}">
        <p14:creationId xmlns:p14="http://schemas.microsoft.com/office/powerpoint/2010/main" val="3577442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29A0-6189-B6B0-6454-6FB73E7A8CF6}"/>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60A620E6-D164-CF38-D2FF-C97F075912AC}"/>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Why</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LLM</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embeddings</a:t>
            </a:r>
            <a:r>
              <a:rPr lang="zh-CN" altLang="en-US" sz="3067" b="1" dirty="0">
                <a:solidFill>
                  <a:srgbClr val="7030A0"/>
                </a:solidFill>
                <a:latin typeface="Montserrat"/>
                <a:ea typeface="Montserrat"/>
                <a:cs typeface="Montserrat"/>
                <a:sym typeface="Montserrat"/>
              </a:rPr>
              <a:t> </a:t>
            </a:r>
            <a:r>
              <a:rPr lang="en-US" altLang="zh-CN" sz="3067" b="1" dirty="0">
                <a:solidFill>
                  <a:srgbClr val="7030A0"/>
                </a:solidFill>
                <a:latin typeface="Montserrat"/>
                <a:ea typeface="Montserrat"/>
                <a:cs typeface="Montserrat"/>
                <a:sym typeface="Montserrat"/>
              </a:rPr>
              <a:t>underperform?</a:t>
            </a:r>
            <a:r>
              <a:rPr lang="zh-CN" altLang="en-US" sz="3067" b="1" dirty="0">
                <a:solidFill>
                  <a:srgbClr val="7030A0"/>
                </a:solidFill>
                <a:latin typeface="Montserrat"/>
                <a:ea typeface="Montserrat"/>
                <a:cs typeface="Montserrat"/>
                <a:sym typeface="Montserrat"/>
              </a:rPr>
              <a:t>  </a:t>
            </a:r>
            <a:endParaRPr lang="en-US" sz="3067" b="1" dirty="0">
              <a:solidFill>
                <a:srgbClr val="7030A0"/>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BE424DE4-85DE-65E4-0DD3-0802323BF217}"/>
              </a:ext>
            </a:extLst>
          </p:cNvPr>
          <p:cNvSpPr txBox="1"/>
          <p:nvPr/>
        </p:nvSpPr>
        <p:spPr>
          <a:xfrm>
            <a:off x="2610678" y="6504478"/>
            <a:ext cx="9879496" cy="256160"/>
          </a:xfrm>
          <a:prstGeom prst="rect">
            <a:avLst/>
          </a:prstGeom>
          <a:noFill/>
        </p:spPr>
        <p:txBody>
          <a:bodyPr wrap="square">
            <a:spAutoFit/>
          </a:bodyPr>
          <a:lstStyle/>
          <a:p>
            <a:pPr algn="ctr">
              <a:lnSpc>
                <a:spcPct val="150000"/>
              </a:lnSpc>
            </a:pPr>
            <a:r>
              <a:rPr lang="en-US" altLang="zh-SG" sz="800" dirty="0">
                <a:latin typeface="Montserrat" pitchFamily="2" charset="77"/>
                <a:cs typeface="Arial" panose="020B0604020202020204" pitchFamily="34" charset="0"/>
              </a:rPr>
              <a:t>Diffusion vs. Autoregressive Language Models:</a:t>
            </a:r>
            <a:r>
              <a:rPr lang="zh-CN" altLang="en-US" sz="800" dirty="0">
                <a:latin typeface="Montserrat" pitchFamily="2" charset="77"/>
                <a:cs typeface="Arial" panose="020B0604020202020204" pitchFamily="34" charset="0"/>
              </a:rPr>
              <a:t> </a:t>
            </a:r>
            <a:r>
              <a:rPr lang="en-US" altLang="zh-SG" sz="800" dirty="0">
                <a:latin typeface="Montserrat" pitchFamily="2" charset="77"/>
                <a:cs typeface="Arial" panose="020B0604020202020204" pitchFamily="34" charset="0"/>
              </a:rPr>
              <a:t>A Text Embedding Perspective</a:t>
            </a:r>
            <a:r>
              <a:rPr lang="zh-CN" altLang="en-US" sz="800" dirty="0">
                <a:latin typeface="Montserrat" pitchFamily="2" charset="77"/>
                <a:cs typeface="Arial" panose="020B0604020202020204" pitchFamily="34" charset="0"/>
              </a:rPr>
              <a:t>  </a:t>
            </a:r>
            <a:r>
              <a:rPr lang="en-US" altLang="zh-CN" sz="800" dirty="0">
                <a:latin typeface="Montserrat" pitchFamily="2" charset="77"/>
                <a:cs typeface="Arial" panose="020B0604020202020204" pitchFamily="34" charset="0"/>
              </a:rPr>
              <a:t>Siyue Zhang, Yilun Zhao, Liyuan Geng, Arman Cohan, Anh Tuan Luu, Chen Zhao, EMNLP 2025 (Oral)</a:t>
            </a:r>
            <a:endParaRPr lang="zh-SG" altLang="en-US" sz="800" dirty="0">
              <a:latin typeface="Montserrat" pitchFamily="2" charset="77"/>
              <a:cs typeface="Arial" panose="020B0604020202020204" pitchFamily="34" charset="0"/>
            </a:endParaRPr>
          </a:p>
        </p:txBody>
      </p:sp>
      <p:sp>
        <p:nvSpPr>
          <p:cNvPr id="13" name="Google Shape;146;g25f0cf8758f_3_89">
            <a:extLst>
              <a:ext uri="{FF2B5EF4-FFF2-40B4-BE49-F238E27FC236}">
                <a16:creationId xmlns:a16="http://schemas.microsoft.com/office/drawing/2014/main" id="{0A2849B5-3B8B-EEFE-8DFD-D9EFBC3C1DE7}"/>
              </a:ext>
            </a:extLst>
          </p:cNvPr>
          <p:cNvSpPr txBox="1"/>
          <p:nvPr/>
        </p:nvSpPr>
        <p:spPr>
          <a:xfrm>
            <a:off x="491135" y="1268340"/>
            <a:ext cx="11082130" cy="1522362"/>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altLang="zh-SG" sz="2000" dirty="0">
                <a:solidFill>
                  <a:srgbClr val="000000"/>
                </a:solidFill>
                <a:latin typeface="Montserrat" pitchFamily="2" charset="77"/>
              </a:rPr>
              <a:t>t-SNE visualization of document embeddings from REASONAUG. The documents are grouped and color-coded by concept.</a:t>
            </a:r>
            <a:endParaRPr sz="2000" dirty="0">
              <a:latin typeface="Montserrat" pitchFamily="2" charset="77"/>
              <a:ea typeface="Lato"/>
              <a:cs typeface="Lato"/>
              <a:sym typeface="Lato"/>
            </a:endParaRPr>
          </a:p>
        </p:txBody>
      </p:sp>
      <p:pic>
        <p:nvPicPr>
          <p:cNvPr id="3" name="图片 6">
            <a:extLst>
              <a:ext uri="{FF2B5EF4-FFF2-40B4-BE49-F238E27FC236}">
                <a16:creationId xmlns:a16="http://schemas.microsoft.com/office/drawing/2014/main" id="{B9574F18-48C1-A276-4294-22FE641C9609}"/>
              </a:ext>
            </a:extLst>
          </p:cNvPr>
          <p:cNvPicPr>
            <a:picLocks noChangeAspect="1"/>
          </p:cNvPicPr>
          <p:nvPr/>
        </p:nvPicPr>
        <p:blipFill>
          <a:blip r:embed="rId3"/>
          <a:srcRect b="50596"/>
          <a:stretch>
            <a:fillRect/>
          </a:stretch>
        </p:blipFill>
        <p:spPr>
          <a:xfrm>
            <a:off x="415600" y="2238425"/>
            <a:ext cx="5741126" cy="3388094"/>
          </a:xfrm>
          <a:prstGeom prst="rect">
            <a:avLst/>
          </a:prstGeom>
        </p:spPr>
      </p:pic>
      <p:pic>
        <p:nvPicPr>
          <p:cNvPr id="5" name="图片 8">
            <a:extLst>
              <a:ext uri="{FF2B5EF4-FFF2-40B4-BE49-F238E27FC236}">
                <a16:creationId xmlns:a16="http://schemas.microsoft.com/office/drawing/2014/main" id="{0571DF28-6C52-B34B-63A2-136901B5807A}"/>
              </a:ext>
            </a:extLst>
          </p:cNvPr>
          <p:cNvPicPr>
            <a:picLocks noChangeAspect="1"/>
          </p:cNvPicPr>
          <p:nvPr/>
        </p:nvPicPr>
        <p:blipFill>
          <a:blip r:embed="rId3"/>
          <a:srcRect t="50596"/>
          <a:stretch>
            <a:fillRect/>
          </a:stretch>
        </p:blipFill>
        <p:spPr>
          <a:xfrm>
            <a:off x="6156726" y="2276924"/>
            <a:ext cx="5741126" cy="3388095"/>
          </a:xfrm>
          <a:prstGeom prst="rect">
            <a:avLst/>
          </a:prstGeom>
        </p:spPr>
      </p:pic>
    </p:spTree>
    <p:extLst>
      <p:ext uri="{BB962C8B-B14F-4D97-AF65-F5344CB8AC3E}">
        <p14:creationId xmlns:p14="http://schemas.microsoft.com/office/powerpoint/2010/main" val="3147689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FC2F0-4A9A-9EF7-13F9-3A48BDE01963}"/>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18783979-F6C4-A230-EA7F-077A3CFF111E}"/>
              </a:ext>
            </a:extLst>
          </p:cNvPr>
          <p:cNvSpPr txBox="1">
            <a:spLocks/>
          </p:cNvSpPr>
          <p:nvPr/>
        </p:nvSpPr>
        <p:spPr>
          <a:xfrm>
            <a:off x="479400" y="543441"/>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Takeaways</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747EAF08-83BB-50CF-3CBF-7E4C3E2AB389}"/>
              </a:ext>
            </a:extLst>
          </p:cNvPr>
          <p:cNvSpPr txBox="1"/>
          <p:nvPr/>
        </p:nvSpPr>
        <p:spPr>
          <a:xfrm>
            <a:off x="675004" y="1655641"/>
            <a:ext cx="11516996" cy="140259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endParaRPr sz="2133" dirty="0">
              <a:latin typeface="Montserrat" pitchFamily="2" charset="77"/>
              <a:ea typeface="Lato"/>
              <a:cs typeface="Lato"/>
              <a:sym typeface="Lato"/>
            </a:endParaRPr>
          </a:p>
        </p:txBody>
      </p:sp>
      <p:sp>
        <p:nvSpPr>
          <p:cNvPr id="9" name="Google Shape;164;p23">
            <a:extLst>
              <a:ext uri="{FF2B5EF4-FFF2-40B4-BE49-F238E27FC236}">
                <a16:creationId xmlns:a16="http://schemas.microsoft.com/office/drawing/2014/main" id="{41267A39-58B4-478E-37A8-DA5C514EFAF9}"/>
              </a:ext>
            </a:extLst>
          </p:cNvPr>
          <p:cNvSpPr txBox="1"/>
          <p:nvPr/>
        </p:nvSpPr>
        <p:spPr>
          <a:xfrm>
            <a:off x="3948045" y="3129112"/>
            <a:ext cx="7281233" cy="3385502"/>
          </a:xfrm>
          <a:prstGeom prst="rect">
            <a:avLst/>
          </a:prstGeom>
          <a:noFill/>
          <a:ln>
            <a:noFill/>
          </a:ln>
        </p:spPr>
        <p:txBody>
          <a:bodyPr spcFirstLastPara="1" wrap="square" lIns="121900" tIns="121900" rIns="121900" bIns="121900" anchor="t" anchorCtr="0">
            <a:spAutoFit/>
          </a:bodyPr>
          <a:lstStyle/>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We claim that embeddings from diffusion LMs are </a:t>
            </a:r>
            <a:r>
              <a:rPr lang="en-US" altLang="zh-CN" sz="2000" b="1" dirty="0">
                <a:latin typeface="Montserrat" pitchFamily="2" charset="77"/>
                <a:ea typeface="Lato"/>
                <a:cs typeface="Lato"/>
                <a:sym typeface="Lato"/>
              </a:rPr>
              <a:t>fundamentally better than </a:t>
            </a:r>
            <a:r>
              <a:rPr lang="en-US" altLang="zh-CN" sz="2000" dirty="0">
                <a:latin typeface="Montserrat" pitchFamily="2" charset="77"/>
                <a:ea typeface="Lato"/>
                <a:cs typeface="Lato"/>
                <a:sym typeface="Lato"/>
              </a:rPr>
              <a:t>those from AR-LLMs. Since it can better capture global information.</a:t>
            </a:r>
          </a:p>
          <a:p>
            <a:pPr marL="342900" indent="-342900">
              <a:lnSpc>
                <a:spcPct val="115000"/>
              </a:lnSpc>
              <a:spcBef>
                <a:spcPts val="800"/>
              </a:spcBef>
              <a:buFont typeface="Arial" panose="020B0604020202020204" pitchFamily="34" charset="0"/>
              <a:buChar char="•"/>
            </a:pPr>
            <a:r>
              <a:rPr lang="en-US" altLang="zh-CN" sz="2000" b="1" dirty="0">
                <a:latin typeface="Montserrat" pitchFamily="2" charset="77"/>
                <a:ea typeface="Lato"/>
                <a:cs typeface="Lato"/>
                <a:sym typeface="Lato"/>
              </a:rPr>
              <a:t>Empirically it works well. </a:t>
            </a:r>
            <a:r>
              <a:rPr lang="en-US" altLang="zh-CN" sz="2000" dirty="0">
                <a:latin typeface="Montserrat" pitchFamily="2" charset="77"/>
                <a:ea typeface="Lato"/>
                <a:cs typeface="Lato"/>
                <a:sym typeface="Lato"/>
              </a:rPr>
              <a:t>With same amount of training data, diff-Embedding significantly outperforms AR-Embedding counterparts. </a:t>
            </a:r>
          </a:p>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Text diffusion model could be the next frontier architecture, we should explore more on it! </a:t>
            </a:r>
          </a:p>
        </p:txBody>
      </p:sp>
      <p:sp>
        <p:nvSpPr>
          <p:cNvPr id="4" name="TextBox 3">
            <a:extLst>
              <a:ext uri="{FF2B5EF4-FFF2-40B4-BE49-F238E27FC236}">
                <a16:creationId xmlns:a16="http://schemas.microsoft.com/office/drawing/2014/main" id="{22967148-C1A2-F52E-F8A1-0617EDCE601D}"/>
              </a:ext>
            </a:extLst>
          </p:cNvPr>
          <p:cNvSpPr txBox="1"/>
          <p:nvPr/>
        </p:nvSpPr>
        <p:spPr>
          <a:xfrm>
            <a:off x="1679642" y="2259366"/>
            <a:ext cx="8832715" cy="646331"/>
          </a:xfrm>
          <a:prstGeom prst="rect">
            <a:avLst/>
          </a:prstGeom>
          <a:noFill/>
        </p:spPr>
        <p:txBody>
          <a:bodyPr wrap="square">
            <a:spAutoFit/>
          </a:bodyPr>
          <a:lstStyle/>
          <a:p>
            <a:r>
              <a:rPr lang="en-US" b="1" dirty="0">
                <a:latin typeface="Montserrat" pitchFamily="2" charset="77"/>
              </a:rPr>
              <a:t>Text Diffusion Language Model for Reasoning-intensive Retrieval</a:t>
            </a:r>
          </a:p>
          <a:p>
            <a:r>
              <a:rPr lang="en-US" b="1" dirty="0">
                <a:latin typeface="Montserrat" pitchFamily="2" charset="77"/>
              </a:rPr>
              <a:t>(</a:t>
            </a:r>
            <a:r>
              <a:rPr lang="en-US" b="1" i="1" dirty="0">
                <a:latin typeface="Montserrat" pitchFamily="2" charset="77"/>
              </a:rPr>
              <a:t>EMNLP 2025</a:t>
            </a:r>
            <a:r>
              <a:rPr lang="en-US" b="1" dirty="0">
                <a:latin typeface="Montserrat" pitchFamily="2" charset="77"/>
              </a:rPr>
              <a:t>) </a:t>
            </a:r>
          </a:p>
        </p:txBody>
      </p:sp>
      <p:pic>
        <p:nvPicPr>
          <p:cNvPr id="8" name="Picture 7">
            <a:extLst>
              <a:ext uri="{FF2B5EF4-FFF2-40B4-BE49-F238E27FC236}">
                <a16:creationId xmlns:a16="http://schemas.microsoft.com/office/drawing/2014/main" id="{507AA97A-E2B6-D0CC-AC38-185E0FC6B876}"/>
              </a:ext>
            </a:extLst>
          </p:cNvPr>
          <p:cNvPicPr>
            <a:picLocks noChangeAspect="1"/>
          </p:cNvPicPr>
          <p:nvPr/>
        </p:nvPicPr>
        <p:blipFill>
          <a:blip r:embed="rId3"/>
          <a:stretch>
            <a:fillRect/>
          </a:stretch>
        </p:blipFill>
        <p:spPr>
          <a:xfrm>
            <a:off x="927902" y="2292119"/>
            <a:ext cx="498843" cy="498843"/>
          </a:xfrm>
          <a:prstGeom prst="rect">
            <a:avLst/>
          </a:prstGeom>
        </p:spPr>
      </p:pic>
      <p:pic>
        <p:nvPicPr>
          <p:cNvPr id="10" name="图片 1">
            <a:extLst>
              <a:ext uri="{FF2B5EF4-FFF2-40B4-BE49-F238E27FC236}">
                <a16:creationId xmlns:a16="http://schemas.microsoft.com/office/drawing/2014/main" id="{ABEBFF97-68C4-9F83-139D-6555320DFF99}"/>
              </a:ext>
            </a:extLst>
          </p:cNvPr>
          <p:cNvPicPr>
            <a:picLocks noChangeAspect="1"/>
          </p:cNvPicPr>
          <p:nvPr/>
        </p:nvPicPr>
        <p:blipFill>
          <a:blip r:embed="rId4"/>
          <a:srcRect b="43293"/>
          <a:stretch>
            <a:fillRect/>
          </a:stretch>
        </p:blipFill>
        <p:spPr>
          <a:xfrm>
            <a:off x="479400" y="2905413"/>
            <a:ext cx="3273041" cy="3916871"/>
          </a:xfrm>
          <a:prstGeom prst="rect">
            <a:avLst/>
          </a:prstGeom>
        </p:spPr>
      </p:pic>
      <p:sp>
        <p:nvSpPr>
          <p:cNvPr id="5" name="TextBox 4">
            <a:extLst>
              <a:ext uri="{FF2B5EF4-FFF2-40B4-BE49-F238E27FC236}">
                <a16:creationId xmlns:a16="http://schemas.microsoft.com/office/drawing/2014/main" id="{2538D47C-A251-B3AA-5DF9-B4E97F6A710E}"/>
              </a:ext>
            </a:extLst>
          </p:cNvPr>
          <p:cNvSpPr txBox="1"/>
          <p:nvPr/>
        </p:nvSpPr>
        <p:spPr>
          <a:xfrm>
            <a:off x="557639" y="1624820"/>
            <a:ext cx="9216886" cy="369332"/>
          </a:xfrm>
          <a:prstGeom prst="rect">
            <a:avLst/>
          </a:prstGeom>
          <a:noFill/>
        </p:spPr>
        <p:txBody>
          <a:bodyPr wrap="square">
            <a:spAutoFit/>
          </a:bodyPr>
          <a:lstStyle/>
          <a:p>
            <a:r>
              <a:rPr lang="en-US" altLang="zh-CN" b="1" i="1" dirty="0">
                <a:solidFill>
                  <a:srgbClr val="7030A0"/>
                </a:solidFill>
                <a:latin typeface="Montserrat" pitchFamily="2" charset="77"/>
              </a:rPr>
              <a:t>AI</a:t>
            </a:r>
            <a:r>
              <a:rPr lang="zh-CN" altLang="en-US" b="1" i="1" dirty="0">
                <a:solidFill>
                  <a:srgbClr val="7030A0"/>
                </a:solidFill>
                <a:latin typeface="Montserrat" pitchFamily="2" charset="77"/>
              </a:rPr>
              <a:t> </a:t>
            </a:r>
            <a:r>
              <a:rPr lang="en-US" altLang="zh-CN" b="1" i="1" dirty="0">
                <a:solidFill>
                  <a:srgbClr val="7030A0"/>
                </a:solidFill>
                <a:latin typeface="Montserrat" pitchFamily="2" charset="77"/>
              </a:rPr>
              <a:t>for Research with better </a:t>
            </a:r>
            <a:r>
              <a:rPr lang="en-US" altLang="zh-CN" sz="1800" b="1" i="1" dirty="0">
                <a:solidFill>
                  <a:srgbClr val="7030A0"/>
                </a:solidFill>
                <a:latin typeface="Montserrat" pitchFamily="2" charset="77"/>
              </a:rPr>
              <a:t>agentic search systems</a:t>
            </a:r>
            <a:endParaRPr lang="en-US" altLang="zh-CN" sz="1800" b="1" i="1" dirty="0">
              <a:solidFill>
                <a:srgbClr val="E97300"/>
              </a:solidFill>
              <a:latin typeface="Montserrat" pitchFamily="2" charset="77"/>
            </a:endParaRPr>
          </a:p>
        </p:txBody>
      </p:sp>
    </p:spTree>
    <p:extLst>
      <p:ext uri="{BB962C8B-B14F-4D97-AF65-F5344CB8AC3E}">
        <p14:creationId xmlns:p14="http://schemas.microsoft.com/office/powerpoint/2010/main" val="1017305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EC34B8BC-C93B-02B8-837F-662F6FBEE623}"/>
            </a:ext>
          </a:extLst>
        </p:cNvPr>
        <p:cNvGrpSpPr/>
        <p:nvPr/>
      </p:nvGrpSpPr>
      <p:grpSpPr>
        <a:xfrm>
          <a:off x="0" y="0"/>
          <a:ext cx="0" cy="0"/>
          <a:chOff x="0" y="0"/>
          <a:chExt cx="0" cy="0"/>
        </a:xfrm>
      </p:grpSpPr>
      <p:sp>
        <p:nvSpPr>
          <p:cNvPr id="90" name="Google Shape;90;p18">
            <a:extLst>
              <a:ext uri="{FF2B5EF4-FFF2-40B4-BE49-F238E27FC236}">
                <a16:creationId xmlns:a16="http://schemas.microsoft.com/office/drawing/2014/main" id="{EC1BF469-B503-04EA-5107-7B7ED29BBDF9}"/>
              </a:ext>
            </a:extLst>
          </p:cNvPr>
          <p:cNvSpPr txBox="1">
            <a:spLocks noGrp="1"/>
          </p:cNvSpPr>
          <p:nvPr>
            <p:ph type="title"/>
          </p:nvPr>
        </p:nvSpPr>
        <p:spPr>
          <a:xfrm>
            <a:off x="415600" y="593367"/>
            <a:ext cx="11233200" cy="805600"/>
          </a:xfrm>
          <a:prstGeom prst="rect">
            <a:avLst/>
          </a:prstGeom>
        </p:spPr>
        <p:txBody>
          <a:bodyPr spcFirstLastPara="1" vert="horz" wrap="square" lIns="121900" tIns="121900" rIns="121900" bIns="121900" rtlCol="0" anchor="t" anchorCtr="0">
            <a:noAutofit/>
          </a:bodyPr>
          <a:lstStyle/>
          <a:p>
            <a:r>
              <a:rPr lang="en-US" sz="3067" b="1" dirty="0">
                <a:solidFill>
                  <a:srgbClr val="7030A0"/>
                </a:solidFill>
                <a:latin typeface="Montserrat"/>
                <a:ea typeface="Montserrat"/>
                <a:cs typeface="Montserrat"/>
                <a:sym typeface="Montserrat"/>
              </a:rPr>
              <a:t>Outline</a:t>
            </a:r>
            <a:endParaRPr sz="3067" b="1" dirty="0">
              <a:solidFill>
                <a:srgbClr val="7030A0"/>
              </a:solidFill>
              <a:latin typeface="Montserrat"/>
              <a:ea typeface="Montserrat"/>
              <a:cs typeface="Montserrat"/>
              <a:sym typeface="Montserrat"/>
            </a:endParaRPr>
          </a:p>
        </p:txBody>
      </p:sp>
      <p:cxnSp>
        <p:nvCxnSpPr>
          <p:cNvPr id="91" name="Google Shape;91;p18">
            <a:extLst>
              <a:ext uri="{FF2B5EF4-FFF2-40B4-BE49-F238E27FC236}">
                <a16:creationId xmlns:a16="http://schemas.microsoft.com/office/drawing/2014/main" id="{930F924B-4F31-FA6F-C34E-BCE8AE0BE6E4}"/>
              </a:ext>
            </a:extLst>
          </p:cNvPr>
          <p:cNvCxnSpPr/>
          <p:nvPr/>
        </p:nvCxnSpPr>
        <p:spPr>
          <a:xfrm>
            <a:off x="557639" y="1362700"/>
            <a:ext cx="828800" cy="0"/>
          </a:xfrm>
          <a:prstGeom prst="straightConnector1">
            <a:avLst/>
          </a:prstGeom>
          <a:noFill/>
          <a:ln w="76200" cap="flat" cmpd="sng">
            <a:solidFill>
              <a:srgbClr val="9A6ABA"/>
            </a:solidFill>
            <a:prstDash val="solid"/>
            <a:round/>
            <a:headEnd type="none" w="med" len="med"/>
            <a:tailEnd type="none" w="med" len="med"/>
          </a:ln>
        </p:spPr>
      </p:cxnSp>
      <p:sp>
        <p:nvSpPr>
          <p:cNvPr id="24" name="TextBox 23">
            <a:extLst>
              <a:ext uri="{FF2B5EF4-FFF2-40B4-BE49-F238E27FC236}">
                <a16:creationId xmlns:a16="http://schemas.microsoft.com/office/drawing/2014/main" id="{3036EFE4-E39B-F844-CA62-2A57E222128B}"/>
              </a:ext>
            </a:extLst>
          </p:cNvPr>
          <p:cNvSpPr txBox="1"/>
          <p:nvPr/>
        </p:nvSpPr>
        <p:spPr>
          <a:xfrm>
            <a:off x="-1474508" y="5239036"/>
            <a:ext cx="4058691" cy="369332"/>
          </a:xfrm>
          <a:prstGeom prst="rect">
            <a:avLst/>
          </a:prstGeom>
          <a:noFill/>
        </p:spPr>
        <p:txBody>
          <a:bodyPr wrap="square">
            <a:spAutoFit/>
          </a:bodyPr>
          <a:lstStyle/>
          <a:p>
            <a:pPr algn="r"/>
            <a:r>
              <a:rPr lang="en-US" b="1" dirty="0">
                <a:solidFill>
                  <a:schemeClr val="bg1"/>
                </a:solidFill>
                <a:latin typeface="Montserrat" pitchFamily="2" charset="77"/>
              </a:rPr>
              <a:t>K</a:t>
            </a:r>
            <a:r>
              <a:rPr lang="en-US" sz="1800" b="1" dirty="0">
                <a:solidFill>
                  <a:schemeClr val="bg1"/>
                </a:solidFill>
                <a:latin typeface="Montserrat" pitchFamily="2" charset="77"/>
              </a:rPr>
              <a:t>nowledge G.</a:t>
            </a:r>
            <a:endParaRPr lang="en-US" b="1" dirty="0">
              <a:solidFill>
                <a:schemeClr val="bg1"/>
              </a:solidFill>
            </a:endParaRPr>
          </a:p>
        </p:txBody>
      </p:sp>
      <p:pic>
        <p:nvPicPr>
          <p:cNvPr id="8" name="Picture 7">
            <a:extLst>
              <a:ext uri="{FF2B5EF4-FFF2-40B4-BE49-F238E27FC236}">
                <a16:creationId xmlns:a16="http://schemas.microsoft.com/office/drawing/2014/main" id="{243D6E8B-46E6-A365-1FA0-04E5E4A69775}"/>
              </a:ext>
            </a:extLst>
          </p:cNvPr>
          <p:cNvPicPr>
            <a:picLocks noChangeAspect="1"/>
          </p:cNvPicPr>
          <p:nvPr/>
        </p:nvPicPr>
        <p:blipFill>
          <a:blip r:embed="rId3"/>
          <a:stretch>
            <a:fillRect/>
          </a:stretch>
        </p:blipFill>
        <p:spPr>
          <a:xfrm>
            <a:off x="912763" y="4038421"/>
            <a:ext cx="448505" cy="448505"/>
          </a:xfrm>
          <a:prstGeom prst="rect">
            <a:avLst/>
          </a:prstGeom>
        </p:spPr>
      </p:pic>
      <p:sp>
        <p:nvSpPr>
          <p:cNvPr id="49" name="TextBox 48">
            <a:extLst>
              <a:ext uri="{FF2B5EF4-FFF2-40B4-BE49-F238E27FC236}">
                <a16:creationId xmlns:a16="http://schemas.microsoft.com/office/drawing/2014/main" id="{1D101B7E-A220-35C8-74A0-64B07312B775}"/>
              </a:ext>
            </a:extLst>
          </p:cNvPr>
          <p:cNvSpPr txBox="1"/>
          <p:nvPr/>
        </p:nvSpPr>
        <p:spPr>
          <a:xfrm>
            <a:off x="1712068" y="3939507"/>
            <a:ext cx="14001157" cy="646331"/>
          </a:xfrm>
          <a:prstGeom prst="rect">
            <a:avLst/>
          </a:prstGeom>
          <a:noFill/>
        </p:spPr>
        <p:txBody>
          <a:bodyPr wrap="square">
            <a:spAutoFit/>
          </a:bodyPr>
          <a:lstStyle/>
          <a:p>
            <a:r>
              <a:rPr lang="en-US" altLang="zh-SG" b="1" dirty="0">
                <a:latin typeface="Montserrat" pitchFamily="2" charset="77"/>
                <a:cs typeface="Arial" panose="020B0604020202020204" pitchFamily="34" charset="0"/>
              </a:rPr>
              <a:t>Benchmarking and Improving Retrieval for Deep Research Agents</a:t>
            </a:r>
          </a:p>
          <a:p>
            <a:r>
              <a:rPr lang="en-US" b="1" dirty="0">
                <a:latin typeface="Montserrat" pitchFamily="2" charset="77"/>
              </a:rPr>
              <a:t>(</a:t>
            </a:r>
            <a:r>
              <a:rPr lang="en-US" b="1" i="1" dirty="0">
                <a:latin typeface="Montserrat" pitchFamily="2" charset="77"/>
              </a:rPr>
              <a:t>ACL </a:t>
            </a:r>
            <a:r>
              <a:rPr lang="en-US" altLang="zh-CN" b="1" i="1" dirty="0">
                <a:latin typeface="Montserrat" pitchFamily="2" charset="77"/>
              </a:rPr>
              <a:t>2026</a:t>
            </a:r>
            <a:r>
              <a:rPr lang="zh-CN" altLang="en-US" b="1" i="1" dirty="0">
                <a:latin typeface="Montserrat" pitchFamily="2" charset="77"/>
              </a:rPr>
              <a:t> </a:t>
            </a:r>
            <a:r>
              <a:rPr lang="en-US" altLang="zh-CN" b="1" i="1" dirty="0">
                <a:latin typeface="Montserrat" pitchFamily="2" charset="77"/>
              </a:rPr>
              <a:t>Submission</a:t>
            </a:r>
            <a:r>
              <a:rPr lang="en-US" b="1" dirty="0">
                <a:latin typeface="Montserrat" pitchFamily="2" charset="77"/>
              </a:rPr>
              <a:t>) </a:t>
            </a:r>
          </a:p>
        </p:txBody>
      </p:sp>
      <p:sp>
        <p:nvSpPr>
          <p:cNvPr id="29" name="TextBox 28">
            <a:extLst>
              <a:ext uri="{FF2B5EF4-FFF2-40B4-BE49-F238E27FC236}">
                <a16:creationId xmlns:a16="http://schemas.microsoft.com/office/drawing/2014/main" id="{F1D6DB8B-E3FD-61E6-E7F7-C40F50C65116}"/>
              </a:ext>
            </a:extLst>
          </p:cNvPr>
          <p:cNvSpPr txBox="1"/>
          <p:nvPr/>
        </p:nvSpPr>
        <p:spPr>
          <a:xfrm>
            <a:off x="1712068" y="2594208"/>
            <a:ext cx="8832715" cy="646331"/>
          </a:xfrm>
          <a:prstGeom prst="rect">
            <a:avLst/>
          </a:prstGeom>
          <a:noFill/>
        </p:spPr>
        <p:txBody>
          <a:bodyPr wrap="square">
            <a:spAutoFit/>
          </a:bodyPr>
          <a:lstStyle/>
          <a:p>
            <a:r>
              <a:rPr lang="en-US" dirty="0">
                <a:solidFill>
                  <a:schemeClr val="bg2"/>
                </a:solidFill>
                <a:latin typeface="Montserrat" pitchFamily="2" charset="77"/>
              </a:rPr>
              <a:t>Text Diffusion Language Model for Reasoning-intensive Retrieval</a:t>
            </a:r>
          </a:p>
          <a:p>
            <a:r>
              <a:rPr lang="en-US" dirty="0">
                <a:solidFill>
                  <a:schemeClr val="bg2"/>
                </a:solidFill>
                <a:latin typeface="Montserrat" pitchFamily="2" charset="77"/>
              </a:rPr>
              <a:t>(</a:t>
            </a:r>
            <a:r>
              <a:rPr lang="en-US" i="1" dirty="0">
                <a:solidFill>
                  <a:schemeClr val="bg2"/>
                </a:solidFill>
                <a:latin typeface="Montserrat" pitchFamily="2" charset="77"/>
              </a:rPr>
              <a:t>EMNLP 2025</a:t>
            </a:r>
            <a:r>
              <a:rPr lang="en-US" dirty="0">
                <a:solidFill>
                  <a:schemeClr val="bg2"/>
                </a:solidFill>
                <a:latin typeface="Montserrat" pitchFamily="2" charset="77"/>
              </a:rPr>
              <a:t>) </a:t>
            </a:r>
          </a:p>
        </p:txBody>
      </p:sp>
      <p:pic>
        <p:nvPicPr>
          <p:cNvPr id="30" name="Picture 29">
            <a:extLst>
              <a:ext uri="{FF2B5EF4-FFF2-40B4-BE49-F238E27FC236}">
                <a16:creationId xmlns:a16="http://schemas.microsoft.com/office/drawing/2014/main" id="{66DF06CE-318C-B415-5E90-E554C295E5BB}"/>
              </a:ext>
            </a:extLst>
          </p:cNvPr>
          <p:cNvPicPr>
            <a:picLocks noChangeAspect="1"/>
          </p:cNvPicPr>
          <p:nvPr/>
        </p:nvPicPr>
        <p:blipFill>
          <a:blip r:embed="rId4"/>
          <a:stretch>
            <a:fillRect/>
          </a:stretch>
        </p:blipFill>
        <p:spPr>
          <a:xfrm>
            <a:off x="912763" y="2623796"/>
            <a:ext cx="498843" cy="498843"/>
          </a:xfrm>
          <a:prstGeom prst="rect">
            <a:avLst/>
          </a:prstGeom>
        </p:spPr>
      </p:pic>
      <p:sp>
        <p:nvSpPr>
          <p:cNvPr id="3" name="TextBox 2">
            <a:extLst>
              <a:ext uri="{FF2B5EF4-FFF2-40B4-BE49-F238E27FC236}">
                <a16:creationId xmlns:a16="http://schemas.microsoft.com/office/drawing/2014/main" id="{4BDB9CB9-5612-E0D7-8435-1CA3FA5B44AA}"/>
              </a:ext>
            </a:extLst>
          </p:cNvPr>
          <p:cNvSpPr txBox="1"/>
          <p:nvPr/>
        </p:nvSpPr>
        <p:spPr>
          <a:xfrm>
            <a:off x="866385" y="5433308"/>
            <a:ext cx="8599394" cy="369332"/>
          </a:xfrm>
          <a:prstGeom prst="rect">
            <a:avLst/>
          </a:prstGeom>
          <a:noFill/>
        </p:spPr>
        <p:txBody>
          <a:bodyPr wrap="square">
            <a:spAutoFit/>
          </a:bodyPr>
          <a:lstStyle/>
          <a:p>
            <a:r>
              <a:rPr lang="en-US" altLang="zh-CN" sz="1800" b="1" i="1" dirty="0">
                <a:solidFill>
                  <a:schemeClr val="accent1">
                    <a:lumMod val="75000"/>
                  </a:schemeClr>
                </a:solidFill>
                <a:latin typeface="Montserrat" pitchFamily="2" charset="77"/>
              </a:rPr>
              <a:t>Future Directions</a:t>
            </a:r>
          </a:p>
        </p:txBody>
      </p:sp>
      <p:sp>
        <p:nvSpPr>
          <p:cNvPr id="5" name="TextBox 4">
            <a:extLst>
              <a:ext uri="{FF2B5EF4-FFF2-40B4-BE49-F238E27FC236}">
                <a16:creationId xmlns:a16="http://schemas.microsoft.com/office/drawing/2014/main" id="{6FF149ED-E975-6E8C-2D1A-2F4C68ADB233}"/>
              </a:ext>
            </a:extLst>
          </p:cNvPr>
          <p:cNvSpPr txBox="1"/>
          <p:nvPr/>
        </p:nvSpPr>
        <p:spPr>
          <a:xfrm>
            <a:off x="557639" y="1624820"/>
            <a:ext cx="9216886" cy="369332"/>
          </a:xfrm>
          <a:prstGeom prst="rect">
            <a:avLst/>
          </a:prstGeom>
          <a:noFill/>
        </p:spPr>
        <p:txBody>
          <a:bodyPr wrap="square">
            <a:spAutoFit/>
          </a:bodyPr>
          <a:lstStyle/>
          <a:p>
            <a:r>
              <a:rPr lang="en-US" altLang="zh-CN" b="1" i="1" dirty="0">
                <a:solidFill>
                  <a:srgbClr val="7030A0"/>
                </a:solidFill>
                <a:latin typeface="Montserrat" pitchFamily="2" charset="77"/>
              </a:rPr>
              <a:t>AI</a:t>
            </a:r>
            <a:r>
              <a:rPr lang="zh-CN" altLang="en-US" b="1" i="1" dirty="0">
                <a:solidFill>
                  <a:srgbClr val="7030A0"/>
                </a:solidFill>
                <a:latin typeface="Montserrat" pitchFamily="2" charset="77"/>
              </a:rPr>
              <a:t> </a:t>
            </a:r>
            <a:r>
              <a:rPr lang="en-US" altLang="zh-CN" b="1" i="1" dirty="0">
                <a:solidFill>
                  <a:srgbClr val="7030A0"/>
                </a:solidFill>
                <a:latin typeface="Montserrat" pitchFamily="2" charset="77"/>
              </a:rPr>
              <a:t>for Research with better </a:t>
            </a:r>
            <a:r>
              <a:rPr lang="en-US" altLang="zh-CN" sz="1800" b="1" i="1" dirty="0">
                <a:solidFill>
                  <a:srgbClr val="7030A0"/>
                </a:solidFill>
                <a:latin typeface="Montserrat" pitchFamily="2" charset="77"/>
              </a:rPr>
              <a:t>agentic search systems</a:t>
            </a:r>
            <a:endParaRPr lang="en-US" altLang="zh-CN" sz="1800" b="1" i="1" dirty="0">
              <a:solidFill>
                <a:srgbClr val="E97300"/>
              </a:solidFill>
              <a:latin typeface="Montserrat" pitchFamily="2" charset="77"/>
            </a:endParaRPr>
          </a:p>
        </p:txBody>
      </p:sp>
    </p:spTree>
    <p:extLst>
      <p:ext uri="{BB962C8B-B14F-4D97-AF65-F5344CB8AC3E}">
        <p14:creationId xmlns:p14="http://schemas.microsoft.com/office/powerpoint/2010/main" val="921387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6BEA8-55D1-73D7-1D6B-5AE4F5A890CC}"/>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AAF72FED-2982-2365-44AB-1F45F837EEA3}"/>
              </a:ext>
            </a:extLst>
          </p:cNvPr>
          <p:cNvSpPr txBox="1">
            <a:spLocks/>
          </p:cNvSpPr>
          <p:nvPr/>
        </p:nvSpPr>
        <p:spPr>
          <a:xfrm>
            <a:off x="415600" y="593367"/>
            <a:ext cx="11892014"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Task: Deep Research Agent for Scientific literature Search</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F55FBA7C-0182-1F44-0872-E9DD8BC39556}"/>
              </a:ext>
            </a:extLst>
          </p:cNvPr>
          <p:cNvSpPr txBox="1"/>
          <p:nvPr/>
        </p:nvSpPr>
        <p:spPr>
          <a:xfrm>
            <a:off x="6462649" y="2193005"/>
            <a:ext cx="5458224" cy="3820249"/>
          </a:xfrm>
          <a:prstGeom prst="rect">
            <a:avLst/>
          </a:prstGeom>
          <a:noFill/>
          <a:ln>
            <a:noFill/>
          </a:ln>
        </p:spPr>
        <p:txBody>
          <a:bodyPr spcFirstLastPara="1" wrap="square" lIns="121900" tIns="121900" rIns="121900" bIns="121900" anchor="t" anchorCtr="0">
            <a:noAutofit/>
          </a:bodyPr>
          <a:lstStyle/>
          <a:p>
            <a:pPr marL="457200" indent="-4572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Challenge task for DRAs</a:t>
            </a:r>
          </a:p>
          <a:p>
            <a:pPr marL="457200" indent="-457200">
              <a:lnSpc>
                <a:spcPct val="115000"/>
              </a:lnSpc>
              <a:spcBef>
                <a:spcPts val="800"/>
              </a:spcBef>
              <a:buFont typeface="Arial" panose="020B0604020202020204" pitchFamily="34" charset="0"/>
              <a:buChar char="•"/>
            </a:pPr>
            <a:r>
              <a:rPr lang="en-US" sz="2133" b="1" dirty="0">
                <a:latin typeface="Montserrat" pitchFamily="2" charset="77"/>
                <a:ea typeface="Lato"/>
                <a:cs typeface="Lato"/>
                <a:sym typeface="Lato"/>
              </a:rPr>
              <a:t>Precision: </a:t>
            </a:r>
            <a:r>
              <a:rPr lang="en-US" sz="2133" dirty="0">
                <a:latin typeface="Montserrat" pitchFamily="2" charset="77"/>
                <a:ea typeface="Lato"/>
                <a:cs typeface="Lato"/>
                <a:sym typeface="Lato"/>
              </a:rPr>
              <a:t>Output papers should satisfy user needs</a:t>
            </a:r>
          </a:p>
          <a:p>
            <a:pPr marL="457200" indent="-457200">
              <a:lnSpc>
                <a:spcPct val="115000"/>
              </a:lnSpc>
              <a:spcBef>
                <a:spcPts val="800"/>
              </a:spcBef>
              <a:buFont typeface="Arial" panose="020B0604020202020204" pitchFamily="34" charset="0"/>
              <a:buChar char="•"/>
            </a:pPr>
            <a:r>
              <a:rPr lang="en-US" sz="2133" b="1" dirty="0">
                <a:latin typeface="Montserrat" pitchFamily="2" charset="77"/>
                <a:ea typeface="Lato"/>
                <a:cs typeface="Lato"/>
                <a:sym typeface="Lato"/>
              </a:rPr>
              <a:t>Recall: </a:t>
            </a:r>
            <a:r>
              <a:rPr lang="en-US" sz="2133" dirty="0">
                <a:latin typeface="Montserrat" pitchFamily="2" charset="77"/>
                <a:ea typeface="Lato"/>
                <a:cs typeface="Lato"/>
                <a:sym typeface="Lato"/>
              </a:rPr>
              <a:t>Should include diverse set of output papers</a:t>
            </a:r>
            <a:endParaRPr lang="en-US" sz="2133" b="1" dirty="0">
              <a:latin typeface="Montserrat" pitchFamily="2" charset="77"/>
              <a:ea typeface="Lato"/>
              <a:cs typeface="Lato"/>
              <a:sym typeface="Lato"/>
            </a:endParaRPr>
          </a:p>
          <a:p>
            <a:pPr marL="457200" indent="-457200">
              <a:lnSpc>
                <a:spcPct val="115000"/>
              </a:lnSpc>
              <a:spcBef>
                <a:spcPts val="800"/>
              </a:spcBef>
              <a:buFont typeface="Arial" panose="020B0604020202020204" pitchFamily="34" charset="0"/>
              <a:buChar char="•"/>
            </a:pPr>
            <a:endParaRPr lang="en-US" sz="2133" dirty="0">
              <a:latin typeface="Montserrat" pitchFamily="2" charset="77"/>
              <a:ea typeface="Lato"/>
              <a:cs typeface="Lato"/>
              <a:sym typeface="Lato"/>
            </a:endParaRPr>
          </a:p>
        </p:txBody>
      </p:sp>
      <p:sp>
        <p:nvSpPr>
          <p:cNvPr id="11" name="TextBox 10">
            <a:extLst>
              <a:ext uri="{FF2B5EF4-FFF2-40B4-BE49-F238E27FC236}">
                <a16:creationId xmlns:a16="http://schemas.microsoft.com/office/drawing/2014/main" id="{4F940074-912A-0FFB-6029-826813497DC5}"/>
              </a:ext>
            </a:extLst>
          </p:cNvPr>
          <p:cNvSpPr txBox="1"/>
          <p:nvPr/>
        </p:nvSpPr>
        <p:spPr>
          <a:xfrm>
            <a:off x="1561147" y="6560867"/>
            <a:ext cx="10746467" cy="297133"/>
          </a:xfrm>
          <a:prstGeom prst="rect">
            <a:avLst/>
          </a:prstGeom>
          <a:noFill/>
        </p:spPr>
        <p:txBody>
          <a:bodyPr wrap="square">
            <a:spAutoFit/>
          </a:bodyPr>
          <a:lstStyle/>
          <a:p>
            <a:pPr algn="ctr">
              <a:lnSpc>
                <a:spcPct val="150000"/>
              </a:lnSpc>
            </a:pPr>
            <a:r>
              <a:rPr lang="en-US" altLang="zh-SG" sz="1000" dirty="0">
                <a:latin typeface="Montserrat" pitchFamily="2" charset="77"/>
                <a:cs typeface="Arial" panose="020B0604020202020204" pitchFamily="34" charset="0"/>
              </a:rPr>
              <a:t>SAGE: Benchmarking and Improving Retrieval for Deep Research Agents</a:t>
            </a:r>
            <a:r>
              <a:rPr lang="en-US" altLang="zh-CN" sz="1000" dirty="0">
                <a:latin typeface="Montserrat" pitchFamily="2" charset="77"/>
                <a:cs typeface="Arial" panose="020B0604020202020204" pitchFamily="34" charset="0"/>
              </a:rPr>
              <a:t>, Tiansheng Hu, Yilun Zhao, Canyu Zhang, Arman Cohan, Chen Zhao, ACL 2026 Submission</a:t>
            </a:r>
            <a:endParaRPr lang="zh-SG" altLang="en-US" sz="1000" dirty="0">
              <a:latin typeface="Montserrat" pitchFamily="2" charset="77"/>
              <a:cs typeface="Arial" panose="020B0604020202020204"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F1005E94-EC5E-7794-C681-8B8CCDAE410E}"/>
              </a:ext>
            </a:extLst>
          </p:cNvPr>
          <p:cNvPicPr>
            <a:picLocks noChangeAspect="1"/>
          </p:cNvPicPr>
          <p:nvPr/>
        </p:nvPicPr>
        <p:blipFill>
          <a:blip r:embed="rId3"/>
          <a:stretch>
            <a:fillRect/>
          </a:stretch>
        </p:blipFill>
        <p:spPr>
          <a:xfrm>
            <a:off x="781879" y="1655641"/>
            <a:ext cx="4813300" cy="3810000"/>
          </a:xfrm>
          <a:prstGeom prst="rect">
            <a:avLst/>
          </a:prstGeom>
        </p:spPr>
      </p:pic>
    </p:spTree>
    <p:extLst>
      <p:ext uri="{BB962C8B-B14F-4D97-AF65-F5344CB8AC3E}">
        <p14:creationId xmlns:p14="http://schemas.microsoft.com/office/powerpoint/2010/main" val="3088832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8D1D1-8308-FBA5-6A2F-5928034C53E9}"/>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3A68CE3E-23EF-A308-B0A9-E6E8F6DE86CC}"/>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Challenges for State-of-the-art DRAs</a:t>
            </a:r>
            <a:endParaRPr lang="en-US" sz="3067" b="1" dirty="0">
              <a:solidFill>
                <a:srgbClr val="7030A0"/>
              </a:solidFill>
              <a:latin typeface="Montserrat"/>
              <a:ea typeface="Montserrat"/>
              <a:cs typeface="Montserrat"/>
              <a:sym typeface="Montserrat"/>
            </a:endParaRPr>
          </a:p>
        </p:txBody>
      </p:sp>
      <p:sp>
        <p:nvSpPr>
          <p:cNvPr id="11" name="TextBox 10">
            <a:extLst>
              <a:ext uri="{FF2B5EF4-FFF2-40B4-BE49-F238E27FC236}">
                <a16:creationId xmlns:a16="http://schemas.microsoft.com/office/drawing/2014/main" id="{34597936-1183-9CCB-4520-B6D2FDCFA8A5}"/>
              </a:ext>
            </a:extLst>
          </p:cNvPr>
          <p:cNvSpPr txBox="1"/>
          <p:nvPr/>
        </p:nvSpPr>
        <p:spPr>
          <a:xfrm>
            <a:off x="1109870" y="6560867"/>
            <a:ext cx="11082130" cy="297133"/>
          </a:xfrm>
          <a:prstGeom prst="rect">
            <a:avLst/>
          </a:prstGeom>
          <a:noFill/>
        </p:spPr>
        <p:txBody>
          <a:bodyPr wrap="square">
            <a:spAutoFit/>
          </a:bodyPr>
          <a:lstStyle/>
          <a:p>
            <a:pPr algn="ctr">
              <a:lnSpc>
                <a:spcPct val="150000"/>
              </a:lnSpc>
            </a:pPr>
            <a:r>
              <a:rPr lang="en-US" altLang="zh-SG" sz="1000" dirty="0">
                <a:latin typeface="Montserrat" pitchFamily="2" charset="77"/>
                <a:cs typeface="Arial" panose="020B0604020202020204" pitchFamily="34" charset="0"/>
              </a:rPr>
              <a:t>SAGE: Benchmarking and Improving Retrieval for Deep Research Agents</a:t>
            </a:r>
            <a:r>
              <a:rPr lang="en-US" altLang="zh-CN" sz="1000" dirty="0">
                <a:latin typeface="Montserrat" pitchFamily="2" charset="77"/>
                <a:cs typeface="Arial" panose="020B0604020202020204" pitchFamily="34" charset="0"/>
              </a:rPr>
              <a:t>, Tiansheng Hu, Yilun Zhao, Canyu Zhang, Arman Cohan, Chen Zhao, ACL 2026 Submission</a:t>
            </a:r>
            <a:endParaRPr lang="zh-SG" altLang="en-US" sz="1000" dirty="0">
              <a:latin typeface="Montserrat" pitchFamily="2" charset="77"/>
              <a:cs typeface="Arial" panose="020B0604020202020204" pitchFamily="34" charset="0"/>
            </a:endParaRPr>
          </a:p>
        </p:txBody>
      </p:sp>
      <p:sp>
        <p:nvSpPr>
          <p:cNvPr id="4" name="Google Shape;146;g25f0cf8758f_3_89">
            <a:extLst>
              <a:ext uri="{FF2B5EF4-FFF2-40B4-BE49-F238E27FC236}">
                <a16:creationId xmlns:a16="http://schemas.microsoft.com/office/drawing/2014/main" id="{F15D29BE-DAA2-89E8-2B85-A1173A8922D8}"/>
              </a:ext>
            </a:extLst>
          </p:cNvPr>
          <p:cNvSpPr txBox="1"/>
          <p:nvPr/>
        </p:nvSpPr>
        <p:spPr>
          <a:xfrm>
            <a:off x="491135" y="1398966"/>
            <a:ext cx="11082130" cy="3173033"/>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Existing DRAs adopt proprietary search APIs over large web corpora.</a:t>
            </a:r>
          </a:p>
          <a:p>
            <a:pPr>
              <a:lnSpc>
                <a:spcPct val="115000"/>
              </a:lnSpc>
              <a:spcBef>
                <a:spcPts val="800"/>
              </a:spcBef>
            </a:pPr>
            <a:endParaRPr lang="en-US" sz="2000" b="1" dirty="0">
              <a:latin typeface="Montserrat" pitchFamily="2" charset="77"/>
              <a:ea typeface="Lato"/>
              <a:cs typeface="Lato"/>
              <a:sym typeface="Lato"/>
            </a:endParaRP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Web search mainly relies on keywords matching, limiting both precision and broadness.</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The web corpora is huge, unable to understand to what extent stronger embedding based retrievers would help.</a:t>
            </a:r>
            <a:endParaRPr sz="2133" dirty="0">
              <a:latin typeface="Montserrat" pitchFamily="2" charset="77"/>
              <a:ea typeface="Lato"/>
              <a:cs typeface="Lato"/>
              <a:sym typeface="Lato"/>
            </a:endParaRPr>
          </a:p>
          <a:p>
            <a:pPr>
              <a:lnSpc>
                <a:spcPct val="115000"/>
              </a:lnSpc>
              <a:spcBef>
                <a:spcPts val="800"/>
              </a:spcBef>
            </a:pPr>
            <a:endParaRPr sz="2133" dirty="0">
              <a:latin typeface="Montserrat" pitchFamily="2" charset="77"/>
              <a:ea typeface="Lato"/>
              <a:cs typeface="Lato"/>
              <a:sym typeface="Lato"/>
            </a:endParaRPr>
          </a:p>
        </p:txBody>
      </p:sp>
    </p:spTree>
    <p:extLst>
      <p:ext uri="{BB962C8B-B14F-4D97-AF65-F5344CB8AC3E}">
        <p14:creationId xmlns:p14="http://schemas.microsoft.com/office/powerpoint/2010/main" val="1885246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3030-4F6C-CB69-7B25-0C7F1ECD33CB}"/>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2A3BCD55-3F9A-43C3-07E1-1B41D698BF08}"/>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Challenges for Benchmarks</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FDC9C857-663C-6BB9-2829-3A6C99B3FB87}"/>
              </a:ext>
            </a:extLst>
          </p:cNvPr>
          <p:cNvSpPr txBox="1"/>
          <p:nvPr/>
        </p:nvSpPr>
        <p:spPr>
          <a:xfrm>
            <a:off x="415600" y="1655641"/>
            <a:ext cx="11516996" cy="382024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altLang="zh-CN" sz="2000" b="1" dirty="0">
                <a:latin typeface="Montserrat" pitchFamily="2" charset="77"/>
                <a:ea typeface="Lato"/>
                <a:cs typeface="Lato"/>
                <a:sym typeface="Lato"/>
              </a:rPr>
              <a:t>There are few existing datasets available.</a:t>
            </a:r>
          </a:p>
          <a:p>
            <a:pPr lvl="1">
              <a:lnSpc>
                <a:spcPct val="115000"/>
              </a:lnSpc>
              <a:spcBef>
                <a:spcPts val="800"/>
              </a:spcBef>
            </a:pPr>
            <a:endParaRPr lang="en-US" sz="2133" dirty="0">
              <a:latin typeface="Montserrat" pitchFamily="2" charset="77"/>
              <a:ea typeface="Lato"/>
              <a:cs typeface="Lato"/>
              <a:sym typeface="Lato"/>
            </a:endParaRP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The papers in the previous datasets are outdated.</a:t>
            </a:r>
          </a:p>
          <a:p>
            <a:pPr marL="800100" lvl="1"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E.g., Asking about the BERT paper</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Scientific literature is a rapidly evolving field. Up-to-date papers as corpus is necessary. </a:t>
            </a:r>
          </a:p>
        </p:txBody>
      </p:sp>
      <p:sp>
        <p:nvSpPr>
          <p:cNvPr id="4" name="TextBox 3">
            <a:extLst>
              <a:ext uri="{FF2B5EF4-FFF2-40B4-BE49-F238E27FC236}">
                <a16:creationId xmlns:a16="http://schemas.microsoft.com/office/drawing/2014/main" id="{D1A79498-546C-A64D-0F98-BA3ADE6269C8}"/>
              </a:ext>
            </a:extLst>
          </p:cNvPr>
          <p:cNvSpPr txBox="1"/>
          <p:nvPr/>
        </p:nvSpPr>
        <p:spPr>
          <a:xfrm>
            <a:off x="1109870" y="6560867"/>
            <a:ext cx="11082130" cy="297133"/>
          </a:xfrm>
          <a:prstGeom prst="rect">
            <a:avLst/>
          </a:prstGeom>
          <a:noFill/>
        </p:spPr>
        <p:txBody>
          <a:bodyPr wrap="square">
            <a:spAutoFit/>
          </a:bodyPr>
          <a:lstStyle/>
          <a:p>
            <a:pPr algn="ctr">
              <a:lnSpc>
                <a:spcPct val="150000"/>
              </a:lnSpc>
            </a:pPr>
            <a:r>
              <a:rPr lang="en-US" altLang="zh-SG" sz="1000" dirty="0">
                <a:latin typeface="Montserrat" pitchFamily="2" charset="77"/>
                <a:cs typeface="Arial" panose="020B0604020202020204" pitchFamily="34" charset="0"/>
              </a:rPr>
              <a:t>SAGE: Benchmarking and Improving Retrieval for Deep Research Agents</a:t>
            </a:r>
            <a:r>
              <a:rPr lang="en-US" altLang="zh-CN" sz="1000" dirty="0">
                <a:latin typeface="Montserrat" pitchFamily="2" charset="77"/>
                <a:cs typeface="Arial" panose="020B0604020202020204" pitchFamily="34" charset="0"/>
              </a:rPr>
              <a:t>, Tiansheng Hu, Yilun Zhao, Canyu Zhang, Arman Cohan, Chen Zhao, ACL 2026 Submission</a:t>
            </a:r>
            <a:endParaRPr lang="zh-SG" altLang="en-US" sz="1000" dirty="0">
              <a:latin typeface="Montserrat" pitchFamily="2" charset="77"/>
              <a:cs typeface="Arial" panose="020B0604020202020204" pitchFamily="34" charset="0"/>
            </a:endParaRPr>
          </a:p>
        </p:txBody>
      </p:sp>
    </p:spTree>
    <p:extLst>
      <p:ext uri="{BB962C8B-B14F-4D97-AF65-F5344CB8AC3E}">
        <p14:creationId xmlns:p14="http://schemas.microsoft.com/office/powerpoint/2010/main" val="3583000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55900-0A58-E0F3-E0D5-3F8774F83F9D}"/>
            </a:ext>
          </a:extLst>
        </p:cNvPr>
        <p:cNvGrpSpPr/>
        <p:nvPr/>
      </p:nvGrpSpPr>
      <p:grpSpPr>
        <a:xfrm>
          <a:off x="0" y="0"/>
          <a:ext cx="0" cy="0"/>
          <a:chOff x="0" y="0"/>
          <a:chExt cx="0" cy="0"/>
        </a:xfrm>
      </p:grpSpPr>
      <p:pic>
        <p:nvPicPr>
          <p:cNvPr id="5" name="Picture 4" descr="A screenshot of a white box&#10;&#10;AI-generated content may be incorrect.">
            <a:extLst>
              <a:ext uri="{FF2B5EF4-FFF2-40B4-BE49-F238E27FC236}">
                <a16:creationId xmlns:a16="http://schemas.microsoft.com/office/drawing/2014/main" id="{32616047-4CD4-FED8-27C9-B3DAD9FA1042}"/>
              </a:ext>
            </a:extLst>
          </p:cNvPr>
          <p:cNvPicPr>
            <a:picLocks noChangeAspect="1"/>
          </p:cNvPicPr>
          <p:nvPr/>
        </p:nvPicPr>
        <p:blipFill>
          <a:blip r:embed="rId3"/>
          <a:stretch>
            <a:fillRect/>
          </a:stretch>
        </p:blipFill>
        <p:spPr>
          <a:xfrm>
            <a:off x="0" y="1398967"/>
            <a:ext cx="4798183" cy="1394301"/>
          </a:xfrm>
          <a:prstGeom prst="rect">
            <a:avLst/>
          </a:prstGeom>
        </p:spPr>
      </p:pic>
      <p:sp>
        <p:nvSpPr>
          <p:cNvPr id="7" name="Google Shape;90;p18">
            <a:extLst>
              <a:ext uri="{FF2B5EF4-FFF2-40B4-BE49-F238E27FC236}">
                <a16:creationId xmlns:a16="http://schemas.microsoft.com/office/drawing/2014/main" id="{F5E4B033-97AA-C1D1-508F-C26B147C5FA8}"/>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Deep Research Agents Framework</a:t>
            </a:r>
            <a:endParaRPr lang="en-US" sz="3067" b="1" dirty="0">
              <a:solidFill>
                <a:srgbClr val="7030A0"/>
              </a:solidFill>
              <a:latin typeface="Montserrat"/>
              <a:ea typeface="Montserrat"/>
              <a:cs typeface="Montserrat"/>
              <a:sym typeface="Montserrat"/>
            </a:endParaRPr>
          </a:p>
        </p:txBody>
      </p:sp>
    </p:spTree>
    <p:extLst>
      <p:ext uri="{BB962C8B-B14F-4D97-AF65-F5344CB8AC3E}">
        <p14:creationId xmlns:p14="http://schemas.microsoft.com/office/powerpoint/2010/main" val="1748170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883AA-2FC4-1A96-32C9-9E5B3FB37004}"/>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CA04DF78-310B-A083-7543-AFF5C4605C72}"/>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Our benchmark: SAGE </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664AE4B0-526C-BF08-792D-EEB818F8D09F}"/>
              </a:ext>
            </a:extLst>
          </p:cNvPr>
          <p:cNvSpPr txBox="1"/>
          <p:nvPr/>
        </p:nvSpPr>
        <p:spPr>
          <a:xfrm>
            <a:off x="6032200" y="1936994"/>
            <a:ext cx="5836596" cy="3820249"/>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1,200 questions including short-form and open-ended questions.</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Four diverse domains.</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~50K up-to-date papers likely not in LLM pre-training corpus.</a:t>
            </a:r>
          </a:p>
        </p:txBody>
      </p:sp>
      <p:sp>
        <p:nvSpPr>
          <p:cNvPr id="4" name="TextBox 3">
            <a:extLst>
              <a:ext uri="{FF2B5EF4-FFF2-40B4-BE49-F238E27FC236}">
                <a16:creationId xmlns:a16="http://schemas.microsoft.com/office/drawing/2014/main" id="{17254EF3-BC0C-B337-62D3-AA63E1C7AF85}"/>
              </a:ext>
            </a:extLst>
          </p:cNvPr>
          <p:cNvSpPr txBox="1"/>
          <p:nvPr/>
        </p:nvSpPr>
        <p:spPr>
          <a:xfrm>
            <a:off x="1109870" y="6560867"/>
            <a:ext cx="11082130" cy="297133"/>
          </a:xfrm>
          <a:prstGeom prst="rect">
            <a:avLst/>
          </a:prstGeom>
          <a:noFill/>
        </p:spPr>
        <p:txBody>
          <a:bodyPr wrap="square">
            <a:spAutoFit/>
          </a:bodyPr>
          <a:lstStyle/>
          <a:p>
            <a:pPr algn="ctr">
              <a:lnSpc>
                <a:spcPct val="150000"/>
              </a:lnSpc>
            </a:pPr>
            <a:r>
              <a:rPr lang="en-US" altLang="zh-SG" sz="1000" dirty="0">
                <a:latin typeface="Montserrat" pitchFamily="2" charset="77"/>
                <a:cs typeface="Arial" panose="020B0604020202020204" pitchFamily="34" charset="0"/>
              </a:rPr>
              <a:t>SAGE: Benchmarking and Improving Retrieval for Deep Research Agents</a:t>
            </a:r>
            <a:r>
              <a:rPr lang="en-US" altLang="zh-CN" sz="1000" dirty="0">
                <a:latin typeface="Montserrat" pitchFamily="2" charset="77"/>
                <a:cs typeface="Arial" panose="020B0604020202020204" pitchFamily="34" charset="0"/>
              </a:rPr>
              <a:t>, Tiansheng Hu, Yilun Zhao, Canyu Zhang, Arman Cohan, Chen Zhao, ACL 2026 Submission</a:t>
            </a:r>
            <a:endParaRPr lang="zh-SG" altLang="en-US" sz="1000" dirty="0">
              <a:latin typeface="Montserrat" pitchFamily="2" charset="77"/>
              <a:cs typeface="Arial" panose="020B0604020202020204" pitchFamily="34" charset="0"/>
            </a:endParaRPr>
          </a:p>
        </p:txBody>
      </p:sp>
      <p:pic>
        <p:nvPicPr>
          <p:cNvPr id="6" name="Picture 5">
            <a:extLst>
              <a:ext uri="{FF2B5EF4-FFF2-40B4-BE49-F238E27FC236}">
                <a16:creationId xmlns:a16="http://schemas.microsoft.com/office/drawing/2014/main" id="{C9022491-F41C-0302-C6F3-DD39A9D1A603}"/>
              </a:ext>
            </a:extLst>
          </p:cNvPr>
          <p:cNvPicPr>
            <a:picLocks noChangeAspect="1"/>
          </p:cNvPicPr>
          <p:nvPr/>
        </p:nvPicPr>
        <p:blipFill>
          <a:blip r:embed="rId3"/>
          <a:stretch>
            <a:fillRect/>
          </a:stretch>
        </p:blipFill>
        <p:spPr>
          <a:xfrm>
            <a:off x="654537" y="1687974"/>
            <a:ext cx="4554895" cy="3055816"/>
          </a:xfrm>
          <a:prstGeom prst="rect">
            <a:avLst/>
          </a:prstGeom>
        </p:spPr>
      </p:pic>
    </p:spTree>
    <p:extLst>
      <p:ext uri="{BB962C8B-B14F-4D97-AF65-F5344CB8AC3E}">
        <p14:creationId xmlns:p14="http://schemas.microsoft.com/office/powerpoint/2010/main" val="1289228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6AF8F-9196-B3A7-7549-A25F0016D3DE}"/>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93FD3BD0-9AEB-252B-0043-DB7BFDB7FA8B}"/>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Our benchmark: SAGE Short-form Questions</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BE0BBE10-AB12-B66E-F6C6-FA395A16ABCC}"/>
              </a:ext>
            </a:extLst>
          </p:cNvPr>
          <p:cNvSpPr txBox="1"/>
          <p:nvPr/>
        </p:nvSpPr>
        <p:spPr>
          <a:xfrm>
            <a:off x="6515589" y="1925272"/>
            <a:ext cx="5133211" cy="3820249"/>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Require intensive reasoning over metadata, paper details, and inter-paper relationships.</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Single answer, therefore easily verifiable.</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Seed papers after year 2024. </a:t>
            </a:r>
          </a:p>
          <a:p>
            <a:pPr marL="342900" indent="-342900">
              <a:lnSpc>
                <a:spcPct val="115000"/>
              </a:lnSpc>
              <a:spcBef>
                <a:spcPts val="800"/>
              </a:spcBef>
              <a:buFont typeface="Arial" panose="020B0604020202020204" pitchFamily="34" charset="0"/>
              <a:buChar char="•"/>
            </a:pPr>
            <a:endParaRPr sz="2133" dirty="0">
              <a:latin typeface="Montserrat" pitchFamily="2" charset="77"/>
              <a:ea typeface="Lato"/>
              <a:cs typeface="Lato"/>
              <a:sym typeface="Lato"/>
            </a:endParaRPr>
          </a:p>
        </p:txBody>
      </p:sp>
      <p:sp>
        <p:nvSpPr>
          <p:cNvPr id="4" name="TextBox 3">
            <a:extLst>
              <a:ext uri="{FF2B5EF4-FFF2-40B4-BE49-F238E27FC236}">
                <a16:creationId xmlns:a16="http://schemas.microsoft.com/office/drawing/2014/main" id="{5C237A75-4EC4-C915-622D-8DE7999ECAD7}"/>
              </a:ext>
            </a:extLst>
          </p:cNvPr>
          <p:cNvSpPr txBox="1"/>
          <p:nvPr/>
        </p:nvSpPr>
        <p:spPr>
          <a:xfrm>
            <a:off x="1109870" y="6560867"/>
            <a:ext cx="11082130" cy="297133"/>
          </a:xfrm>
          <a:prstGeom prst="rect">
            <a:avLst/>
          </a:prstGeom>
          <a:noFill/>
        </p:spPr>
        <p:txBody>
          <a:bodyPr wrap="square">
            <a:spAutoFit/>
          </a:bodyPr>
          <a:lstStyle/>
          <a:p>
            <a:pPr algn="ctr">
              <a:lnSpc>
                <a:spcPct val="150000"/>
              </a:lnSpc>
            </a:pPr>
            <a:r>
              <a:rPr lang="en-US" altLang="zh-SG" sz="1000" dirty="0">
                <a:latin typeface="Montserrat" pitchFamily="2" charset="77"/>
                <a:cs typeface="Arial" panose="020B0604020202020204" pitchFamily="34" charset="0"/>
              </a:rPr>
              <a:t>SAGE: Benchmarking and Improving Retrieval for Deep Research Agents</a:t>
            </a:r>
            <a:r>
              <a:rPr lang="en-US" altLang="zh-CN" sz="1000" dirty="0">
                <a:latin typeface="Montserrat" pitchFamily="2" charset="77"/>
                <a:cs typeface="Arial" panose="020B0604020202020204" pitchFamily="34" charset="0"/>
              </a:rPr>
              <a:t>, Tiansheng Hu, Yilun Zhao, Canyu Zhang, Arman Cohan, Chen Zhao, ACL 2026 Submission</a:t>
            </a:r>
            <a:endParaRPr lang="zh-SG" altLang="en-US" sz="1000" dirty="0">
              <a:latin typeface="Montserrat" pitchFamily="2" charset="77"/>
              <a:cs typeface="Arial" panose="020B0604020202020204" pitchFamily="34" charset="0"/>
            </a:endParaRPr>
          </a:p>
        </p:txBody>
      </p:sp>
      <p:pic>
        <p:nvPicPr>
          <p:cNvPr id="6" name="Picture 5">
            <a:extLst>
              <a:ext uri="{FF2B5EF4-FFF2-40B4-BE49-F238E27FC236}">
                <a16:creationId xmlns:a16="http://schemas.microsoft.com/office/drawing/2014/main" id="{DBFB7A33-409F-1B48-A092-E1E22A502979}"/>
              </a:ext>
            </a:extLst>
          </p:cNvPr>
          <p:cNvPicPr>
            <a:picLocks noChangeAspect="1"/>
          </p:cNvPicPr>
          <p:nvPr/>
        </p:nvPicPr>
        <p:blipFill>
          <a:blip r:embed="rId3"/>
          <a:stretch>
            <a:fillRect/>
          </a:stretch>
        </p:blipFill>
        <p:spPr>
          <a:xfrm>
            <a:off x="634700" y="1498111"/>
            <a:ext cx="5397500" cy="4330700"/>
          </a:xfrm>
          <a:prstGeom prst="rect">
            <a:avLst/>
          </a:prstGeom>
        </p:spPr>
      </p:pic>
    </p:spTree>
    <p:extLst>
      <p:ext uri="{BB962C8B-B14F-4D97-AF65-F5344CB8AC3E}">
        <p14:creationId xmlns:p14="http://schemas.microsoft.com/office/powerpoint/2010/main" val="2058425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BCA68-9980-D844-76CC-CE7A5693A736}"/>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FF4018B6-94B0-6008-1739-356816886AC9}"/>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Our benchmark: SAGE Open-ended Questions</a:t>
            </a:r>
            <a:endParaRPr lang="en-US" sz="3067" b="1" dirty="0">
              <a:solidFill>
                <a:srgbClr val="7030A0"/>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F0CEEE4A-77A6-E83F-F98C-DE277CA17B62}"/>
              </a:ext>
            </a:extLst>
          </p:cNvPr>
          <p:cNvSpPr txBox="1"/>
          <p:nvPr/>
        </p:nvSpPr>
        <p:spPr>
          <a:xfrm>
            <a:off x="1109870" y="6560867"/>
            <a:ext cx="11082130" cy="297133"/>
          </a:xfrm>
          <a:prstGeom prst="rect">
            <a:avLst/>
          </a:prstGeom>
          <a:noFill/>
        </p:spPr>
        <p:txBody>
          <a:bodyPr wrap="square">
            <a:spAutoFit/>
          </a:bodyPr>
          <a:lstStyle/>
          <a:p>
            <a:pPr algn="ctr">
              <a:lnSpc>
                <a:spcPct val="150000"/>
              </a:lnSpc>
            </a:pPr>
            <a:r>
              <a:rPr lang="en-US" altLang="zh-SG" sz="1000" dirty="0">
                <a:latin typeface="Montserrat" pitchFamily="2" charset="77"/>
                <a:cs typeface="Arial" panose="020B0604020202020204" pitchFamily="34" charset="0"/>
              </a:rPr>
              <a:t>SAGE: Benchmarking and Improving Retrieval for Deep Research Agents</a:t>
            </a:r>
            <a:r>
              <a:rPr lang="en-US" altLang="zh-CN" sz="1000" dirty="0">
                <a:latin typeface="Montserrat" pitchFamily="2" charset="77"/>
                <a:cs typeface="Arial" panose="020B0604020202020204" pitchFamily="34" charset="0"/>
              </a:rPr>
              <a:t>, Tiansheng Hu, Yilun Zhao, Canyu Zhang, Arman Cohan, Chen Zhao, ACL 2026 Submission</a:t>
            </a:r>
            <a:endParaRPr lang="zh-SG" altLang="en-US" sz="1000" dirty="0">
              <a:latin typeface="Montserrat" pitchFamily="2" charset="77"/>
              <a:cs typeface="Arial" panose="020B0604020202020204" pitchFamily="34" charset="0"/>
            </a:endParaRPr>
          </a:p>
        </p:txBody>
      </p:sp>
      <p:pic>
        <p:nvPicPr>
          <p:cNvPr id="6" name="Picture 5">
            <a:extLst>
              <a:ext uri="{FF2B5EF4-FFF2-40B4-BE49-F238E27FC236}">
                <a16:creationId xmlns:a16="http://schemas.microsoft.com/office/drawing/2014/main" id="{91EED203-F56E-020F-00AB-FB40CC052A41}"/>
              </a:ext>
            </a:extLst>
          </p:cNvPr>
          <p:cNvPicPr>
            <a:picLocks noChangeAspect="1"/>
          </p:cNvPicPr>
          <p:nvPr/>
        </p:nvPicPr>
        <p:blipFill>
          <a:blip r:embed="rId3"/>
          <a:stretch>
            <a:fillRect/>
          </a:stretch>
        </p:blipFill>
        <p:spPr>
          <a:xfrm>
            <a:off x="869463" y="1402740"/>
            <a:ext cx="4476260" cy="4326050"/>
          </a:xfrm>
          <a:prstGeom prst="rect">
            <a:avLst/>
          </a:prstGeom>
        </p:spPr>
      </p:pic>
      <p:sp>
        <p:nvSpPr>
          <p:cNvPr id="7" name="Google Shape;146;g25f0cf8758f_3_89">
            <a:extLst>
              <a:ext uri="{FF2B5EF4-FFF2-40B4-BE49-F238E27FC236}">
                <a16:creationId xmlns:a16="http://schemas.microsoft.com/office/drawing/2014/main" id="{1008681B-77A4-CE6F-5219-617D6703A01A}"/>
              </a:ext>
            </a:extLst>
          </p:cNvPr>
          <p:cNvSpPr txBox="1"/>
          <p:nvPr/>
        </p:nvSpPr>
        <p:spPr>
          <a:xfrm>
            <a:off x="6096000" y="1908541"/>
            <a:ext cx="5552800" cy="3820249"/>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Grounded on real-scenarios, e.g., researchers search related work for a new domain. </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Long-form answers: List of papers.</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Discrete relevant scores: </a:t>
            </a:r>
            <a:r>
              <a:rPr lang="en-US" sz="2133" i="1" dirty="0">
                <a:latin typeface="Montserrat" pitchFamily="2" charset="77"/>
                <a:ea typeface="Lato"/>
                <a:cs typeface="Lato"/>
                <a:sym typeface="Lato"/>
              </a:rPr>
              <a:t>Most Relevant</a:t>
            </a:r>
            <a:r>
              <a:rPr lang="en-US" sz="2133" dirty="0">
                <a:latin typeface="Montserrat" pitchFamily="2" charset="77"/>
                <a:ea typeface="Lato"/>
                <a:cs typeface="Lato"/>
                <a:sym typeface="Lato"/>
              </a:rPr>
              <a:t>, </a:t>
            </a:r>
            <a:r>
              <a:rPr lang="en-US" sz="2133" i="1" dirty="0">
                <a:latin typeface="Montserrat" pitchFamily="2" charset="77"/>
                <a:ea typeface="Lato"/>
                <a:cs typeface="Lato"/>
                <a:sym typeface="Lato"/>
              </a:rPr>
              <a:t>Relevant</a:t>
            </a:r>
            <a:r>
              <a:rPr lang="en-US" sz="2133" dirty="0">
                <a:latin typeface="Montserrat" pitchFamily="2" charset="77"/>
                <a:ea typeface="Lato"/>
                <a:cs typeface="Lato"/>
                <a:sym typeface="Lato"/>
              </a:rPr>
              <a:t>, and </a:t>
            </a:r>
            <a:r>
              <a:rPr lang="en-US" sz="2133" i="1" dirty="0">
                <a:latin typeface="Montserrat" pitchFamily="2" charset="77"/>
                <a:ea typeface="Lato"/>
                <a:cs typeface="Lato"/>
                <a:sym typeface="Lato"/>
              </a:rPr>
              <a:t>Not Relevant</a:t>
            </a:r>
            <a:r>
              <a:rPr lang="en-US" sz="2133" dirty="0">
                <a:latin typeface="Montserrat" pitchFamily="2" charset="77"/>
                <a:ea typeface="Lato"/>
                <a:cs typeface="Lato"/>
                <a:sym typeface="Lato"/>
              </a:rPr>
              <a:t>.</a:t>
            </a:r>
          </a:p>
          <a:p>
            <a:pPr marL="342900" indent="-342900">
              <a:lnSpc>
                <a:spcPct val="115000"/>
              </a:lnSpc>
              <a:spcBef>
                <a:spcPts val="800"/>
              </a:spcBef>
              <a:buFont typeface="Arial" panose="020B0604020202020204" pitchFamily="34" charset="0"/>
              <a:buChar char="•"/>
            </a:pPr>
            <a:endParaRPr sz="2133" dirty="0">
              <a:latin typeface="Montserrat" pitchFamily="2" charset="77"/>
              <a:ea typeface="Lato"/>
              <a:cs typeface="Lato"/>
              <a:sym typeface="Lato"/>
            </a:endParaRPr>
          </a:p>
        </p:txBody>
      </p:sp>
    </p:spTree>
    <p:extLst>
      <p:ext uri="{BB962C8B-B14F-4D97-AF65-F5344CB8AC3E}">
        <p14:creationId xmlns:p14="http://schemas.microsoft.com/office/powerpoint/2010/main" val="2495369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A2623-9E06-A784-944D-1967735CBD40}"/>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35837BA1-302C-EEBE-5345-55172935C49A}"/>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Experiment: How Existing DRAs work on SAGE?</a:t>
            </a:r>
            <a:endParaRPr lang="en-US" sz="3067" b="1" dirty="0">
              <a:solidFill>
                <a:srgbClr val="7030A0"/>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4DBC6464-2253-E6A5-803E-20D4DD557B44}"/>
              </a:ext>
            </a:extLst>
          </p:cNvPr>
          <p:cNvSpPr txBox="1"/>
          <p:nvPr/>
        </p:nvSpPr>
        <p:spPr>
          <a:xfrm>
            <a:off x="1109870" y="6560867"/>
            <a:ext cx="11082130" cy="297133"/>
          </a:xfrm>
          <a:prstGeom prst="rect">
            <a:avLst/>
          </a:prstGeom>
          <a:noFill/>
        </p:spPr>
        <p:txBody>
          <a:bodyPr wrap="square">
            <a:spAutoFit/>
          </a:bodyPr>
          <a:lstStyle/>
          <a:p>
            <a:pPr algn="ctr">
              <a:lnSpc>
                <a:spcPct val="150000"/>
              </a:lnSpc>
            </a:pPr>
            <a:r>
              <a:rPr lang="en-US" altLang="zh-SG" sz="1000" dirty="0">
                <a:latin typeface="Montserrat" pitchFamily="2" charset="77"/>
                <a:cs typeface="Arial" panose="020B0604020202020204" pitchFamily="34" charset="0"/>
              </a:rPr>
              <a:t>SAGE: Benchmarking and Improving Retrieval for Deep Research Agents</a:t>
            </a:r>
            <a:r>
              <a:rPr lang="en-US" altLang="zh-CN" sz="1000" dirty="0">
                <a:latin typeface="Montserrat" pitchFamily="2" charset="77"/>
                <a:cs typeface="Arial" panose="020B0604020202020204" pitchFamily="34" charset="0"/>
              </a:rPr>
              <a:t>, Tiansheng Hu, Yilun Zhao, Canyu Zhang, Arman Cohan, Chen Zhao, ACL 2026 Submission</a:t>
            </a:r>
            <a:endParaRPr lang="zh-SG" altLang="en-US" sz="1000" dirty="0">
              <a:latin typeface="Montserrat" pitchFamily="2" charset="77"/>
              <a:cs typeface="Arial" panose="020B0604020202020204" pitchFamily="34" charset="0"/>
            </a:endParaRPr>
          </a:p>
        </p:txBody>
      </p:sp>
      <p:sp>
        <p:nvSpPr>
          <p:cNvPr id="7" name="Google Shape;146;g25f0cf8758f_3_89">
            <a:extLst>
              <a:ext uri="{FF2B5EF4-FFF2-40B4-BE49-F238E27FC236}">
                <a16:creationId xmlns:a16="http://schemas.microsoft.com/office/drawing/2014/main" id="{65F95BF2-CAEE-8899-D540-FC500F9D1CE4}"/>
              </a:ext>
            </a:extLst>
          </p:cNvPr>
          <p:cNvSpPr txBox="1"/>
          <p:nvPr/>
        </p:nvSpPr>
        <p:spPr>
          <a:xfrm>
            <a:off x="6529754" y="2378563"/>
            <a:ext cx="5119046" cy="3820249"/>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GPT-5 leads on short-form questions.</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Open-source DRAs achieve reasonable performance.</a:t>
            </a:r>
          </a:p>
          <a:p>
            <a:pPr marL="342900" indent="-342900">
              <a:lnSpc>
                <a:spcPct val="115000"/>
              </a:lnSpc>
              <a:spcBef>
                <a:spcPts val="800"/>
              </a:spcBef>
              <a:buFont typeface="Arial" panose="020B0604020202020204" pitchFamily="34" charset="0"/>
              <a:buChar char="•"/>
            </a:pPr>
            <a:endParaRPr sz="2133" dirty="0">
              <a:latin typeface="Montserrat" pitchFamily="2" charset="77"/>
              <a:ea typeface="Lato"/>
              <a:cs typeface="Lato"/>
              <a:sym typeface="Lato"/>
            </a:endParaRPr>
          </a:p>
        </p:txBody>
      </p:sp>
      <p:pic>
        <p:nvPicPr>
          <p:cNvPr id="9" name="Picture 8">
            <a:extLst>
              <a:ext uri="{FF2B5EF4-FFF2-40B4-BE49-F238E27FC236}">
                <a16:creationId xmlns:a16="http://schemas.microsoft.com/office/drawing/2014/main" id="{6B2F7BD6-F162-9C99-67A3-718A18738C1C}"/>
              </a:ext>
            </a:extLst>
          </p:cNvPr>
          <p:cNvPicPr>
            <a:picLocks noChangeAspect="1"/>
          </p:cNvPicPr>
          <p:nvPr/>
        </p:nvPicPr>
        <p:blipFill>
          <a:blip r:embed="rId3"/>
          <a:stretch>
            <a:fillRect/>
          </a:stretch>
        </p:blipFill>
        <p:spPr>
          <a:xfrm>
            <a:off x="746370" y="2378563"/>
            <a:ext cx="5132334" cy="2100873"/>
          </a:xfrm>
          <a:prstGeom prst="rect">
            <a:avLst/>
          </a:prstGeom>
        </p:spPr>
      </p:pic>
    </p:spTree>
    <p:extLst>
      <p:ext uri="{BB962C8B-B14F-4D97-AF65-F5344CB8AC3E}">
        <p14:creationId xmlns:p14="http://schemas.microsoft.com/office/powerpoint/2010/main" val="1593481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9BB50-CB62-F394-AAC5-79F87703CD70}"/>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8B419F5A-DF42-542D-05AF-9C4C12C85875}"/>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Experiment: Evaluate retrieval behaviors</a:t>
            </a:r>
            <a:endParaRPr lang="en-US" sz="3067" b="1" dirty="0">
              <a:solidFill>
                <a:srgbClr val="7030A0"/>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F495A9E8-12E5-938C-E3F0-FD50AD0E1550}"/>
              </a:ext>
            </a:extLst>
          </p:cNvPr>
          <p:cNvSpPr txBox="1"/>
          <p:nvPr/>
        </p:nvSpPr>
        <p:spPr>
          <a:xfrm>
            <a:off x="1109870" y="6560867"/>
            <a:ext cx="11082130" cy="297133"/>
          </a:xfrm>
          <a:prstGeom prst="rect">
            <a:avLst/>
          </a:prstGeom>
          <a:noFill/>
        </p:spPr>
        <p:txBody>
          <a:bodyPr wrap="square">
            <a:spAutoFit/>
          </a:bodyPr>
          <a:lstStyle/>
          <a:p>
            <a:pPr algn="ctr">
              <a:lnSpc>
                <a:spcPct val="150000"/>
              </a:lnSpc>
            </a:pPr>
            <a:r>
              <a:rPr lang="en-US" altLang="zh-SG" sz="1000" dirty="0">
                <a:latin typeface="Montserrat" pitchFamily="2" charset="77"/>
                <a:cs typeface="Arial" panose="020B0604020202020204" pitchFamily="34" charset="0"/>
              </a:rPr>
              <a:t>SAGE: Benchmarking and Improving Retrieval for Deep Research Agents</a:t>
            </a:r>
            <a:r>
              <a:rPr lang="en-US" altLang="zh-CN" sz="1000" dirty="0">
                <a:latin typeface="Montserrat" pitchFamily="2" charset="77"/>
                <a:cs typeface="Arial" panose="020B0604020202020204" pitchFamily="34" charset="0"/>
              </a:rPr>
              <a:t>, Tiansheng Hu, Yilun Zhao, Canyu Zhang, Arman Cohan, Chen Zhao, ACL 2026 Submission</a:t>
            </a:r>
            <a:endParaRPr lang="zh-SG" altLang="en-US" sz="1000" dirty="0">
              <a:latin typeface="Montserrat" pitchFamily="2" charset="77"/>
              <a:cs typeface="Arial" panose="020B0604020202020204" pitchFamily="34" charset="0"/>
            </a:endParaRPr>
          </a:p>
        </p:txBody>
      </p:sp>
      <p:sp>
        <p:nvSpPr>
          <p:cNvPr id="5" name="Google Shape;146;g25f0cf8758f_3_89">
            <a:extLst>
              <a:ext uri="{FF2B5EF4-FFF2-40B4-BE49-F238E27FC236}">
                <a16:creationId xmlns:a16="http://schemas.microsoft.com/office/drawing/2014/main" id="{D5518481-36F3-4ACD-D5CA-46FAB38C3098}"/>
              </a:ext>
            </a:extLst>
          </p:cNvPr>
          <p:cNvSpPr txBox="1"/>
          <p:nvPr/>
        </p:nvSpPr>
        <p:spPr>
          <a:xfrm>
            <a:off x="6450654" y="1570216"/>
            <a:ext cx="5119046" cy="4525784"/>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Using DR TULU as backbone DRA, evaluate different retrievers.</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BM25 significantly outperforms LLM embeddings.</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One hypothesis: Paper search requires encoding and representing long documents, and existing retrievers struggle.</a:t>
            </a:r>
          </a:p>
          <a:p>
            <a:pPr marL="342900" indent="-342900">
              <a:lnSpc>
                <a:spcPct val="115000"/>
              </a:lnSpc>
              <a:spcBef>
                <a:spcPts val="800"/>
              </a:spcBef>
              <a:buFont typeface="Arial" panose="020B0604020202020204" pitchFamily="34" charset="0"/>
              <a:buChar char="•"/>
            </a:pPr>
            <a:endParaRPr sz="2133" dirty="0">
              <a:latin typeface="Montserrat" pitchFamily="2" charset="77"/>
              <a:ea typeface="Lato"/>
              <a:cs typeface="Lato"/>
              <a:sym typeface="Lato"/>
            </a:endParaRPr>
          </a:p>
        </p:txBody>
      </p:sp>
      <p:pic>
        <p:nvPicPr>
          <p:cNvPr id="9" name="Picture 8">
            <a:extLst>
              <a:ext uri="{FF2B5EF4-FFF2-40B4-BE49-F238E27FC236}">
                <a16:creationId xmlns:a16="http://schemas.microsoft.com/office/drawing/2014/main" id="{801C1579-DC6D-6543-3273-1D335EB5E30D}"/>
              </a:ext>
            </a:extLst>
          </p:cNvPr>
          <p:cNvPicPr>
            <a:picLocks noChangeAspect="1"/>
          </p:cNvPicPr>
          <p:nvPr/>
        </p:nvPicPr>
        <p:blipFill>
          <a:blip r:embed="rId3"/>
          <a:stretch>
            <a:fillRect/>
          </a:stretch>
        </p:blipFill>
        <p:spPr>
          <a:xfrm>
            <a:off x="558500" y="2390286"/>
            <a:ext cx="5473700" cy="1841500"/>
          </a:xfrm>
          <a:prstGeom prst="rect">
            <a:avLst/>
          </a:prstGeom>
        </p:spPr>
      </p:pic>
    </p:spTree>
    <p:extLst>
      <p:ext uri="{BB962C8B-B14F-4D97-AF65-F5344CB8AC3E}">
        <p14:creationId xmlns:p14="http://schemas.microsoft.com/office/powerpoint/2010/main" val="587743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80560-A438-AECE-6303-C305BCACD197}"/>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067EE15F-E568-4469-AD40-DE16FE1595A9}"/>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DR TULU only generates Keyword based queries</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0AD0DB38-D58A-228B-A8EB-19797DE78A86}"/>
              </a:ext>
            </a:extLst>
          </p:cNvPr>
          <p:cNvSpPr txBox="1"/>
          <p:nvPr/>
        </p:nvSpPr>
        <p:spPr>
          <a:xfrm>
            <a:off x="6635262" y="1993416"/>
            <a:ext cx="5121488" cy="3820249"/>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The sub-queries from DR TULU are bag of keywords. </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Hypothesis 2: Keywords based sub-queries favor BM25 over LLM embeddings. </a:t>
            </a:r>
            <a:endParaRPr sz="2133" dirty="0">
              <a:latin typeface="Montserrat" pitchFamily="2" charset="77"/>
              <a:ea typeface="Lato"/>
              <a:cs typeface="Lato"/>
              <a:sym typeface="Lato"/>
            </a:endParaRPr>
          </a:p>
        </p:txBody>
      </p:sp>
      <p:pic>
        <p:nvPicPr>
          <p:cNvPr id="5" name="Picture 4">
            <a:extLst>
              <a:ext uri="{FF2B5EF4-FFF2-40B4-BE49-F238E27FC236}">
                <a16:creationId xmlns:a16="http://schemas.microsoft.com/office/drawing/2014/main" id="{C8AEBC8E-087D-1598-8DF5-E0DED4803147}"/>
              </a:ext>
            </a:extLst>
          </p:cNvPr>
          <p:cNvPicPr>
            <a:picLocks noChangeAspect="1"/>
          </p:cNvPicPr>
          <p:nvPr/>
        </p:nvPicPr>
        <p:blipFill>
          <a:blip r:embed="rId3"/>
          <a:stretch>
            <a:fillRect/>
          </a:stretch>
        </p:blipFill>
        <p:spPr>
          <a:xfrm>
            <a:off x="531477" y="1430814"/>
            <a:ext cx="5658308" cy="1939232"/>
          </a:xfrm>
          <a:prstGeom prst="rect">
            <a:avLst/>
          </a:prstGeom>
        </p:spPr>
      </p:pic>
      <p:pic>
        <p:nvPicPr>
          <p:cNvPr id="7" name="Picture 6">
            <a:extLst>
              <a:ext uri="{FF2B5EF4-FFF2-40B4-BE49-F238E27FC236}">
                <a16:creationId xmlns:a16="http://schemas.microsoft.com/office/drawing/2014/main" id="{47D2F743-83B2-F983-29DC-9269192CAFBF}"/>
              </a:ext>
            </a:extLst>
          </p:cNvPr>
          <p:cNvPicPr>
            <a:picLocks noChangeAspect="1"/>
          </p:cNvPicPr>
          <p:nvPr/>
        </p:nvPicPr>
        <p:blipFill>
          <a:blip r:embed="rId4"/>
          <a:stretch>
            <a:fillRect/>
          </a:stretch>
        </p:blipFill>
        <p:spPr>
          <a:xfrm>
            <a:off x="531477" y="3565765"/>
            <a:ext cx="3759200" cy="2247900"/>
          </a:xfrm>
          <a:prstGeom prst="rect">
            <a:avLst/>
          </a:prstGeom>
        </p:spPr>
      </p:pic>
      <p:sp>
        <p:nvSpPr>
          <p:cNvPr id="8" name="TextBox 7">
            <a:extLst>
              <a:ext uri="{FF2B5EF4-FFF2-40B4-BE49-F238E27FC236}">
                <a16:creationId xmlns:a16="http://schemas.microsoft.com/office/drawing/2014/main" id="{C3CBA0A6-75B2-975E-014A-239BB39AFA24}"/>
              </a:ext>
            </a:extLst>
          </p:cNvPr>
          <p:cNvSpPr txBox="1"/>
          <p:nvPr/>
        </p:nvSpPr>
        <p:spPr>
          <a:xfrm>
            <a:off x="1285716" y="6560867"/>
            <a:ext cx="11082130" cy="297133"/>
          </a:xfrm>
          <a:prstGeom prst="rect">
            <a:avLst/>
          </a:prstGeom>
          <a:noFill/>
        </p:spPr>
        <p:txBody>
          <a:bodyPr wrap="square">
            <a:spAutoFit/>
          </a:bodyPr>
          <a:lstStyle/>
          <a:p>
            <a:pPr algn="ctr">
              <a:lnSpc>
                <a:spcPct val="150000"/>
              </a:lnSpc>
            </a:pPr>
            <a:r>
              <a:rPr lang="en-US" altLang="zh-SG" sz="1000" dirty="0">
                <a:latin typeface="Montserrat" pitchFamily="2" charset="77"/>
                <a:cs typeface="Arial" panose="020B0604020202020204" pitchFamily="34" charset="0"/>
              </a:rPr>
              <a:t>SAGE: Benchmarking and Improving Retrieval for Deep Research Agents</a:t>
            </a:r>
            <a:r>
              <a:rPr lang="en-US" altLang="zh-CN" sz="1000" dirty="0">
                <a:latin typeface="Montserrat" pitchFamily="2" charset="77"/>
                <a:cs typeface="Arial" panose="020B0604020202020204" pitchFamily="34" charset="0"/>
              </a:rPr>
              <a:t>, Tiansheng Hu, Yilun Zhao, Canyu Zhang, Arman Cohan, Chen Zhao, ACL 2026 Submission</a:t>
            </a:r>
            <a:endParaRPr lang="zh-SG" altLang="en-US" sz="1000" dirty="0">
              <a:latin typeface="Montserrat" pitchFamily="2" charset="77"/>
              <a:cs typeface="Arial" panose="020B0604020202020204" pitchFamily="34" charset="0"/>
            </a:endParaRPr>
          </a:p>
        </p:txBody>
      </p:sp>
    </p:spTree>
    <p:extLst>
      <p:ext uri="{BB962C8B-B14F-4D97-AF65-F5344CB8AC3E}">
        <p14:creationId xmlns:p14="http://schemas.microsoft.com/office/powerpoint/2010/main" val="1051440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6401E-5E5B-02AD-3C55-304FE7A52863}"/>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1F2DD9D4-2ED2-E38B-637F-59B15354C604}"/>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Our method: Test-time Corpus Scaling</a:t>
            </a:r>
            <a:endParaRPr lang="en-US" sz="3067" b="1" dirty="0">
              <a:solidFill>
                <a:srgbClr val="7030A0"/>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0D3F37AA-D587-D5D3-A7D1-39CF5C5880D0}"/>
              </a:ext>
            </a:extLst>
          </p:cNvPr>
          <p:cNvSpPr txBox="1"/>
          <p:nvPr/>
        </p:nvSpPr>
        <p:spPr>
          <a:xfrm>
            <a:off x="1285716" y="6560867"/>
            <a:ext cx="11082130" cy="297133"/>
          </a:xfrm>
          <a:prstGeom prst="rect">
            <a:avLst/>
          </a:prstGeom>
          <a:noFill/>
        </p:spPr>
        <p:txBody>
          <a:bodyPr wrap="square">
            <a:spAutoFit/>
          </a:bodyPr>
          <a:lstStyle/>
          <a:p>
            <a:pPr algn="ctr">
              <a:lnSpc>
                <a:spcPct val="150000"/>
              </a:lnSpc>
            </a:pPr>
            <a:r>
              <a:rPr lang="en-US" altLang="zh-SG" sz="1000" dirty="0">
                <a:latin typeface="Montserrat" pitchFamily="2" charset="77"/>
                <a:cs typeface="Arial" panose="020B0604020202020204" pitchFamily="34" charset="0"/>
              </a:rPr>
              <a:t>SAGE: Benchmarking and Improving Retrieval for Deep Research Agents</a:t>
            </a:r>
            <a:r>
              <a:rPr lang="en-US" altLang="zh-CN" sz="1000" dirty="0">
                <a:latin typeface="Montserrat" pitchFamily="2" charset="77"/>
                <a:cs typeface="Arial" panose="020B0604020202020204" pitchFamily="34" charset="0"/>
              </a:rPr>
              <a:t>, Tiansheng Hu, Yilun Zhao, Canyu Zhang, Arman Cohan, Chen Zhao, ACL 2026 Submission</a:t>
            </a:r>
            <a:endParaRPr lang="zh-SG" altLang="en-US" sz="1000" dirty="0">
              <a:latin typeface="Montserrat" pitchFamily="2" charset="77"/>
              <a:cs typeface="Arial" panose="020B0604020202020204" pitchFamily="34" charset="0"/>
            </a:endParaRPr>
          </a:p>
        </p:txBody>
      </p:sp>
      <p:sp>
        <p:nvSpPr>
          <p:cNvPr id="5" name="Google Shape;146;g25f0cf8758f_3_89">
            <a:extLst>
              <a:ext uri="{FF2B5EF4-FFF2-40B4-BE49-F238E27FC236}">
                <a16:creationId xmlns:a16="http://schemas.microsoft.com/office/drawing/2014/main" id="{7379155B-827F-C6AF-1318-70D94396ED57}"/>
              </a:ext>
            </a:extLst>
          </p:cNvPr>
          <p:cNvSpPr txBox="1"/>
          <p:nvPr/>
        </p:nvSpPr>
        <p:spPr>
          <a:xfrm>
            <a:off x="415600" y="1655641"/>
            <a:ext cx="11516996" cy="3820249"/>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Existing work (Shao et al. 2025) augments query with reasoning chains as test-time scaling. </a:t>
            </a:r>
          </a:p>
          <a:p>
            <a:pPr marL="342900" indent="-342900">
              <a:lnSpc>
                <a:spcPct val="115000"/>
              </a:lnSpc>
              <a:spcBef>
                <a:spcPts val="800"/>
              </a:spcBef>
              <a:buFont typeface="Arial" panose="020B0604020202020204" pitchFamily="34" charset="0"/>
              <a:buChar char="•"/>
            </a:pPr>
            <a:r>
              <a:rPr lang="en-US" altLang="zh-CN" sz="2000" b="1" dirty="0">
                <a:latin typeface="Montserrat" pitchFamily="2" charset="77"/>
                <a:ea typeface="Lato"/>
                <a:cs typeface="Lato"/>
                <a:sym typeface="Lato"/>
              </a:rPr>
              <a:t>We propose an alternative form of test-time scaling: </a:t>
            </a:r>
            <a:r>
              <a:rPr lang="en-US" altLang="zh-CN" sz="2000" b="1" u="sng" dirty="0">
                <a:latin typeface="Montserrat" pitchFamily="2" charset="77"/>
                <a:ea typeface="Lato"/>
                <a:cs typeface="Lato"/>
                <a:sym typeface="Lato"/>
              </a:rPr>
              <a:t>scaling the document side</a:t>
            </a:r>
          </a:p>
          <a:p>
            <a:pPr marL="800100" lvl="1"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We incorporate reasoning-derived information into documents. </a:t>
            </a:r>
          </a:p>
          <a:p>
            <a:pPr marL="800100" lvl="1"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Including metadata and topic-relevant keywords.</a:t>
            </a:r>
          </a:p>
          <a:p>
            <a:pPr marL="800100" lvl="1"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Could further extend to other aspects: e.g., use LLMs to edit the papers</a:t>
            </a:r>
          </a:p>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Our intuition: The new information could make retrieval easier. </a:t>
            </a:r>
          </a:p>
          <a:p>
            <a:pPr lvl="1">
              <a:lnSpc>
                <a:spcPct val="115000"/>
              </a:lnSpc>
              <a:spcBef>
                <a:spcPts val="800"/>
              </a:spcBef>
            </a:pPr>
            <a:endParaRPr lang="en-US" sz="2133" dirty="0">
              <a:latin typeface="Montserrat" pitchFamily="2" charset="77"/>
              <a:ea typeface="Lato"/>
              <a:cs typeface="Lato"/>
              <a:sym typeface="Lato"/>
            </a:endParaRPr>
          </a:p>
        </p:txBody>
      </p:sp>
    </p:spTree>
    <p:extLst>
      <p:ext uri="{BB962C8B-B14F-4D97-AF65-F5344CB8AC3E}">
        <p14:creationId xmlns:p14="http://schemas.microsoft.com/office/powerpoint/2010/main" val="3352441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EA798-D236-EA6F-5C6A-C990DB3DDB91}"/>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BAEE5BF0-1C0B-2F71-B233-C3DAD1CA1ABD}"/>
              </a:ext>
            </a:extLst>
          </p:cNvPr>
          <p:cNvSpPr txBox="1">
            <a:spLocks/>
          </p:cNvSpPr>
          <p:nvPr/>
        </p:nvSpPr>
        <p:spPr>
          <a:xfrm>
            <a:off x="415600" y="593367"/>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Experiments on Test-time Corpus Scaling</a:t>
            </a:r>
            <a:endParaRPr lang="en-US" sz="3067" b="1" dirty="0">
              <a:solidFill>
                <a:srgbClr val="7030A0"/>
              </a:solidFill>
              <a:latin typeface="Montserrat"/>
              <a:ea typeface="Montserrat"/>
              <a:cs typeface="Montserrat"/>
              <a:sym typeface="Montserrat"/>
            </a:endParaRPr>
          </a:p>
        </p:txBody>
      </p:sp>
      <p:sp>
        <p:nvSpPr>
          <p:cNvPr id="4" name="Google Shape;146;g25f0cf8758f_3_89">
            <a:extLst>
              <a:ext uri="{FF2B5EF4-FFF2-40B4-BE49-F238E27FC236}">
                <a16:creationId xmlns:a16="http://schemas.microsoft.com/office/drawing/2014/main" id="{6DA11BE2-8AF5-E379-5D7B-33A448DD3A65}"/>
              </a:ext>
            </a:extLst>
          </p:cNvPr>
          <p:cNvSpPr txBox="1"/>
          <p:nvPr/>
        </p:nvSpPr>
        <p:spPr>
          <a:xfrm>
            <a:off x="6635262" y="1993416"/>
            <a:ext cx="5121488" cy="3820249"/>
          </a:xfrm>
          <a:prstGeom prst="rect">
            <a:avLst/>
          </a:prstGeom>
          <a:noFill/>
          <a:ln>
            <a:noFill/>
          </a:ln>
        </p:spPr>
        <p:txBody>
          <a:bodyPr spcFirstLastPara="1" wrap="square" lIns="121900" tIns="121900" rIns="121900" bIns="121900" anchor="t" anchorCtr="0">
            <a:noAutofit/>
          </a:bodyPr>
          <a:lstStyle/>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BM25 benefits most from corpus scaling.</a:t>
            </a:r>
          </a:p>
          <a:p>
            <a:pPr marL="342900" indent="-342900">
              <a:lnSpc>
                <a:spcPct val="115000"/>
              </a:lnSpc>
              <a:spcBef>
                <a:spcPts val="800"/>
              </a:spcBef>
              <a:buFont typeface="Arial" panose="020B0604020202020204" pitchFamily="34" charset="0"/>
              <a:buChar char="•"/>
            </a:pPr>
            <a:r>
              <a:rPr lang="en-US" sz="2133" dirty="0">
                <a:latin typeface="Montserrat" pitchFamily="2" charset="77"/>
                <a:ea typeface="Lato"/>
                <a:cs typeface="Lato"/>
                <a:sym typeface="Lato"/>
              </a:rPr>
              <a:t>The improvements on open-ended questions are limited, one reason is that the generated sub-queries from DR TULU lacks diversity. </a:t>
            </a:r>
          </a:p>
        </p:txBody>
      </p:sp>
      <p:pic>
        <p:nvPicPr>
          <p:cNvPr id="6" name="Picture 5">
            <a:extLst>
              <a:ext uri="{FF2B5EF4-FFF2-40B4-BE49-F238E27FC236}">
                <a16:creationId xmlns:a16="http://schemas.microsoft.com/office/drawing/2014/main" id="{39BAC8DB-9858-832C-4408-40F2AF78F31C}"/>
              </a:ext>
            </a:extLst>
          </p:cNvPr>
          <p:cNvPicPr>
            <a:picLocks noChangeAspect="1"/>
          </p:cNvPicPr>
          <p:nvPr/>
        </p:nvPicPr>
        <p:blipFill>
          <a:blip r:embed="rId3"/>
          <a:stretch>
            <a:fillRect/>
          </a:stretch>
        </p:blipFill>
        <p:spPr>
          <a:xfrm>
            <a:off x="852148" y="2234563"/>
            <a:ext cx="5038659" cy="1864458"/>
          </a:xfrm>
          <a:prstGeom prst="rect">
            <a:avLst/>
          </a:prstGeom>
        </p:spPr>
      </p:pic>
      <p:sp>
        <p:nvSpPr>
          <p:cNvPr id="7" name="TextBox 6">
            <a:extLst>
              <a:ext uri="{FF2B5EF4-FFF2-40B4-BE49-F238E27FC236}">
                <a16:creationId xmlns:a16="http://schemas.microsoft.com/office/drawing/2014/main" id="{ABFE60F8-4EE4-96DB-609A-E0933896C93B}"/>
              </a:ext>
            </a:extLst>
          </p:cNvPr>
          <p:cNvSpPr txBox="1"/>
          <p:nvPr/>
        </p:nvSpPr>
        <p:spPr>
          <a:xfrm>
            <a:off x="1285716" y="6560867"/>
            <a:ext cx="11082130" cy="297133"/>
          </a:xfrm>
          <a:prstGeom prst="rect">
            <a:avLst/>
          </a:prstGeom>
          <a:noFill/>
        </p:spPr>
        <p:txBody>
          <a:bodyPr wrap="square">
            <a:spAutoFit/>
          </a:bodyPr>
          <a:lstStyle/>
          <a:p>
            <a:pPr algn="ctr">
              <a:lnSpc>
                <a:spcPct val="150000"/>
              </a:lnSpc>
            </a:pPr>
            <a:r>
              <a:rPr lang="en-US" altLang="zh-SG" sz="1000" dirty="0">
                <a:latin typeface="Montserrat" pitchFamily="2" charset="77"/>
                <a:cs typeface="Arial" panose="020B0604020202020204" pitchFamily="34" charset="0"/>
              </a:rPr>
              <a:t>SAGE: Benchmarking and Improving Retrieval for Deep Research Agents</a:t>
            </a:r>
            <a:r>
              <a:rPr lang="en-US" altLang="zh-CN" sz="1000" dirty="0">
                <a:latin typeface="Montserrat" pitchFamily="2" charset="77"/>
                <a:cs typeface="Arial" panose="020B0604020202020204" pitchFamily="34" charset="0"/>
              </a:rPr>
              <a:t>, Tiansheng Hu, Yilun Zhao, Canyu Zhang, Arman Cohan, Chen Zhao, ACL 2026 Submission</a:t>
            </a:r>
            <a:endParaRPr lang="zh-SG" altLang="en-US" sz="1000" dirty="0">
              <a:latin typeface="Montserrat" pitchFamily="2" charset="77"/>
              <a:cs typeface="Arial" panose="020B0604020202020204" pitchFamily="34" charset="0"/>
            </a:endParaRPr>
          </a:p>
        </p:txBody>
      </p:sp>
    </p:spTree>
    <p:extLst>
      <p:ext uri="{BB962C8B-B14F-4D97-AF65-F5344CB8AC3E}">
        <p14:creationId xmlns:p14="http://schemas.microsoft.com/office/powerpoint/2010/main" val="3492801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62E1A-04AF-4CC8-447A-524721FE0465}"/>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A00AD441-ADD0-2829-FA8E-1185255D17C4}"/>
              </a:ext>
            </a:extLst>
          </p:cNvPr>
          <p:cNvSpPr txBox="1">
            <a:spLocks/>
          </p:cNvSpPr>
          <p:nvPr/>
        </p:nvSpPr>
        <p:spPr>
          <a:xfrm>
            <a:off x="479400" y="543441"/>
            <a:ext cx="11233200" cy="72208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Takeaways</a:t>
            </a:r>
            <a:endParaRPr lang="en-US" sz="3067" b="1" dirty="0">
              <a:solidFill>
                <a:srgbClr val="7030A0"/>
              </a:solidFill>
              <a:latin typeface="Montserrat"/>
              <a:ea typeface="Montserrat"/>
              <a:cs typeface="Montserrat"/>
              <a:sym typeface="Montserrat"/>
            </a:endParaRPr>
          </a:p>
        </p:txBody>
      </p:sp>
      <p:sp>
        <p:nvSpPr>
          <p:cNvPr id="3" name="Google Shape;146;g25f0cf8758f_3_89">
            <a:extLst>
              <a:ext uri="{FF2B5EF4-FFF2-40B4-BE49-F238E27FC236}">
                <a16:creationId xmlns:a16="http://schemas.microsoft.com/office/drawing/2014/main" id="{FEF3C611-0A4E-D6B2-D81A-C1B8257EC0A2}"/>
              </a:ext>
            </a:extLst>
          </p:cNvPr>
          <p:cNvSpPr txBox="1"/>
          <p:nvPr/>
        </p:nvSpPr>
        <p:spPr>
          <a:xfrm>
            <a:off x="675004" y="1655641"/>
            <a:ext cx="11516996" cy="140259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endParaRPr sz="2133" dirty="0">
              <a:latin typeface="Montserrat" pitchFamily="2" charset="77"/>
              <a:ea typeface="Lato"/>
              <a:cs typeface="Lato"/>
              <a:sym typeface="Lato"/>
            </a:endParaRPr>
          </a:p>
        </p:txBody>
      </p:sp>
      <p:sp>
        <p:nvSpPr>
          <p:cNvPr id="9" name="Google Shape;164;p23">
            <a:extLst>
              <a:ext uri="{FF2B5EF4-FFF2-40B4-BE49-F238E27FC236}">
                <a16:creationId xmlns:a16="http://schemas.microsoft.com/office/drawing/2014/main" id="{AFC5BC8A-9908-A4DE-FF0D-83DE4F3DD383}"/>
              </a:ext>
            </a:extLst>
          </p:cNvPr>
          <p:cNvSpPr txBox="1"/>
          <p:nvPr/>
        </p:nvSpPr>
        <p:spPr>
          <a:xfrm>
            <a:off x="4431329" y="3089061"/>
            <a:ext cx="7625256" cy="3031559"/>
          </a:xfrm>
          <a:prstGeom prst="rect">
            <a:avLst/>
          </a:prstGeom>
          <a:noFill/>
          <a:ln>
            <a:noFill/>
          </a:ln>
        </p:spPr>
        <p:txBody>
          <a:bodyPr spcFirstLastPara="1" wrap="square" lIns="121900" tIns="121900" rIns="121900" bIns="121900" anchor="t" anchorCtr="0">
            <a:spAutoFit/>
          </a:bodyPr>
          <a:lstStyle/>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We build a new dataset for scientific literature search with multiple domains and up-to-date papers.</a:t>
            </a:r>
          </a:p>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We use our dataset to evaluate retrieval performance, and find that BM25 significantly outperforms LLM embeddings. </a:t>
            </a:r>
          </a:p>
          <a:p>
            <a:pPr marL="342900" indent="-342900">
              <a:lnSpc>
                <a:spcPct val="115000"/>
              </a:lnSpc>
              <a:spcBef>
                <a:spcPts val="800"/>
              </a:spcBef>
              <a:buFont typeface="Arial" panose="020B0604020202020204" pitchFamily="34" charset="0"/>
              <a:buChar char="•"/>
            </a:pPr>
            <a:r>
              <a:rPr lang="en-US" altLang="zh-CN" sz="2000" dirty="0">
                <a:latin typeface="Montserrat" pitchFamily="2" charset="77"/>
                <a:ea typeface="Lato"/>
                <a:cs typeface="Lato"/>
                <a:sym typeface="Lato"/>
              </a:rPr>
              <a:t>We propose a test-time corpus scaling approach that augments the corpus to make retrieval easier.</a:t>
            </a:r>
          </a:p>
        </p:txBody>
      </p:sp>
      <p:pic>
        <p:nvPicPr>
          <p:cNvPr id="5" name="Picture 4">
            <a:extLst>
              <a:ext uri="{FF2B5EF4-FFF2-40B4-BE49-F238E27FC236}">
                <a16:creationId xmlns:a16="http://schemas.microsoft.com/office/drawing/2014/main" id="{A4B39155-0FD5-C2D4-840A-0BE8A4CC4CB5}"/>
              </a:ext>
            </a:extLst>
          </p:cNvPr>
          <p:cNvPicPr>
            <a:picLocks noChangeAspect="1"/>
          </p:cNvPicPr>
          <p:nvPr/>
        </p:nvPicPr>
        <p:blipFill>
          <a:blip r:embed="rId3"/>
          <a:stretch>
            <a:fillRect/>
          </a:stretch>
        </p:blipFill>
        <p:spPr>
          <a:xfrm>
            <a:off x="899133" y="2384266"/>
            <a:ext cx="448505" cy="448505"/>
          </a:xfrm>
          <a:prstGeom prst="rect">
            <a:avLst/>
          </a:prstGeom>
        </p:spPr>
      </p:pic>
      <p:sp>
        <p:nvSpPr>
          <p:cNvPr id="6" name="TextBox 5">
            <a:extLst>
              <a:ext uri="{FF2B5EF4-FFF2-40B4-BE49-F238E27FC236}">
                <a16:creationId xmlns:a16="http://schemas.microsoft.com/office/drawing/2014/main" id="{603A37B7-56F0-931B-D432-9F86207B4D82}"/>
              </a:ext>
            </a:extLst>
          </p:cNvPr>
          <p:cNvSpPr txBox="1"/>
          <p:nvPr/>
        </p:nvSpPr>
        <p:spPr>
          <a:xfrm>
            <a:off x="1599027" y="2452359"/>
            <a:ext cx="14001157" cy="369332"/>
          </a:xfrm>
          <a:prstGeom prst="rect">
            <a:avLst/>
          </a:prstGeom>
          <a:noFill/>
        </p:spPr>
        <p:txBody>
          <a:bodyPr wrap="square">
            <a:spAutoFit/>
          </a:bodyPr>
          <a:lstStyle/>
          <a:p>
            <a:r>
              <a:rPr lang="en-US" altLang="zh-SG" b="1" dirty="0">
                <a:latin typeface="Montserrat" pitchFamily="2" charset="77"/>
                <a:cs typeface="Arial" panose="020B0604020202020204" pitchFamily="34" charset="0"/>
              </a:rPr>
              <a:t>Benchmarking and Improving Retrieval for Deep Research Agents</a:t>
            </a:r>
          </a:p>
        </p:txBody>
      </p:sp>
      <p:sp>
        <p:nvSpPr>
          <p:cNvPr id="11" name="TextBox 10">
            <a:extLst>
              <a:ext uri="{FF2B5EF4-FFF2-40B4-BE49-F238E27FC236}">
                <a16:creationId xmlns:a16="http://schemas.microsoft.com/office/drawing/2014/main" id="{048D0F6D-B3F6-AF05-2024-0C6BD28E358E}"/>
              </a:ext>
            </a:extLst>
          </p:cNvPr>
          <p:cNvSpPr txBox="1"/>
          <p:nvPr/>
        </p:nvSpPr>
        <p:spPr>
          <a:xfrm>
            <a:off x="557639" y="1624820"/>
            <a:ext cx="9216886" cy="369332"/>
          </a:xfrm>
          <a:prstGeom prst="rect">
            <a:avLst/>
          </a:prstGeom>
          <a:noFill/>
        </p:spPr>
        <p:txBody>
          <a:bodyPr wrap="square">
            <a:spAutoFit/>
          </a:bodyPr>
          <a:lstStyle/>
          <a:p>
            <a:r>
              <a:rPr lang="en-US" altLang="zh-CN" b="1" i="1" dirty="0">
                <a:solidFill>
                  <a:srgbClr val="7030A0"/>
                </a:solidFill>
                <a:latin typeface="Montserrat" pitchFamily="2" charset="77"/>
              </a:rPr>
              <a:t>AI</a:t>
            </a:r>
            <a:r>
              <a:rPr lang="zh-CN" altLang="en-US" b="1" i="1" dirty="0">
                <a:solidFill>
                  <a:srgbClr val="7030A0"/>
                </a:solidFill>
                <a:latin typeface="Montserrat" pitchFamily="2" charset="77"/>
              </a:rPr>
              <a:t> </a:t>
            </a:r>
            <a:r>
              <a:rPr lang="en-US" altLang="zh-CN" b="1" i="1" dirty="0">
                <a:solidFill>
                  <a:srgbClr val="7030A0"/>
                </a:solidFill>
                <a:latin typeface="Montserrat" pitchFamily="2" charset="77"/>
              </a:rPr>
              <a:t>for Research with better </a:t>
            </a:r>
            <a:r>
              <a:rPr lang="en-US" altLang="zh-CN" sz="1800" b="1" i="1" dirty="0">
                <a:solidFill>
                  <a:srgbClr val="7030A0"/>
                </a:solidFill>
                <a:latin typeface="Montserrat" pitchFamily="2" charset="77"/>
              </a:rPr>
              <a:t>agentic search systems</a:t>
            </a:r>
            <a:endParaRPr lang="en-US" altLang="zh-CN" sz="1800" b="1" i="1" dirty="0">
              <a:solidFill>
                <a:srgbClr val="E97300"/>
              </a:solidFill>
              <a:latin typeface="Montserrat" pitchFamily="2" charset="77"/>
            </a:endParaRPr>
          </a:p>
        </p:txBody>
      </p:sp>
      <p:pic>
        <p:nvPicPr>
          <p:cNvPr id="12" name="Picture 11" descr="A screenshot of a computer&#10;&#10;AI-generated content may be incorrect.">
            <a:extLst>
              <a:ext uri="{FF2B5EF4-FFF2-40B4-BE49-F238E27FC236}">
                <a16:creationId xmlns:a16="http://schemas.microsoft.com/office/drawing/2014/main" id="{BE4401BE-4901-1CEA-1E63-093DBB6ADA9E}"/>
              </a:ext>
            </a:extLst>
          </p:cNvPr>
          <p:cNvPicPr>
            <a:picLocks noChangeAspect="1"/>
          </p:cNvPicPr>
          <p:nvPr/>
        </p:nvPicPr>
        <p:blipFill>
          <a:blip r:embed="rId4"/>
          <a:stretch>
            <a:fillRect/>
          </a:stretch>
        </p:blipFill>
        <p:spPr>
          <a:xfrm>
            <a:off x="675004" y="3089061"/>
            <a:ext cx="3580883" cy="2834472"/>
          </a:xfrm>
          <a:prstGeom prst="rect">
            <a:avLst/>
          </a:prstGeom>
        </p:spPr>
      </p:pic>
    </p:spTree>
    <p:extLst>
      <p:ext uri="{BB962C8B-B14F-4D97-AF65-F5344CB8AC3E}">
        <p14:creationId xmlns:p14="http://schemas.microsoft.com/office/powerpoint/2010/main" val="1545820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15600" y="593367"/>
            <a:ext cx="11233200" cy="805600"/>
          </a:xfrm>
          <a:prstGeom prst="rect">
            <a:avLst/>
          </a:prstGeom>
        </p:spPr>
        <p:txBody>
          <a:bodyPr spcFirstLastPara="1" vert="horz" wrap="square" lIns="121900" tIns="121900" rIns="121900" bIns="121900" rtlCol="0" anchor="t" anchorCtr="0">
            <a:noAutofit/>
          </a:bodyPr>
          <a:lstStyle/>
          <a:p>
            <a:r>
              <a:rPr lang="en-US" sz="3067" b="1" dirty="0">
                <a:solidFill>
                  <a:srgbClr val="7030A0"/>
                </a:solidFill>
                <a:latin typeface="Montserrat"/>
                <a:ea typeface="Montserrat"/>
                <a:cs typeface="Montserrat"/>
                <a:sym typeface="Montserrat"/>
              </a:rPr>
              <a:t>Overview of Future Directions</a:t>
            </a:r>
            <a:endParaRPr sz="3067" b="1" dirty="0">
              <a:solidFill>
                <a:srgbClr val="7030A0"/>
              </a:solidFill>
              <a:latin typeface="Montserrat"/>
              <a:ea typeface="Montserrat"/>
              <a:cs typeface="Montserrat"/>
              <a:sym typeface="Montserrat"/>
            </a:endParaRPr>
          </a:p>
        </p:txBody>
      </p:sp>
      <p:cxnSp>
        <p:nvCxnSpPr>
          <p:cNvPr id="91" name="Google Shape;91;p18"/>
          <p:cNvCxnSpPr/>
          <p:nvPr/>
        </p:nvCxnSpPr>
        <p:spPr>
          <a:xfrm>
            <a:off x="557639" y="1362700"/>
            <a:ext cx="828800" cy="0"/>
          </a:xfrm>
          <a:prstGeom prst="straightConnector1">
            <a:avLst/>
          </a:prstGeom>
          <a:noFill/>
          <a:ln w="76200" cap="flat" cmpd="sng">
            <a:solidFill>
              <a:srgbClr val="9A6ABA"/>
            </a:solidFill>
            <a:prstDash val="solid"/>
            <a:round/>
            <a:headEnd type="none" w="med" len="med"/>
            <a:tailEnd type="none" w="med" len="med"/>
          </a:ln>
        </p:spPr>
      </p:cxnSp>
      <p:sp>
        <p:nvSpPr>
          <p:cNvPr id="24" name="TextBox 23">
            <a:extLst>
              <a:ext uri="{FF2B5EF4-FFF2-40B4-BE49-F238E27FC236}">
                <a16:creationId xmlns:a16="http://schemas.microsoft.com/office/drawing/2014/main" id="{EDAA3F5B-4C59-6F44-A424-C966E8E8AC1F}"/>
              </a:ext>
            </a:extLst>
          </p:cNvPr>
          <p:cNvSpPr txBox="1"/>
          <p:nvPr/>
        </p:nvSpPr>
        <p:spPr>
          <a:xfrm>
            <a:off x="-1474508" y="5239036"/>
            <a:ext cx="4058691" cy="369332"/>
          </a:xfrm>
          <a:prstGeom prst="rect">
            <a:avLst/>
          </a:prstGeom>
          <a:noFill/>
        </p:spPr>
        <p:txBody>
          <a:bodyPr wrap="square">
            <a:spAutoFit/>
          </a:bodyPr>
          <a:lstStyle/>
          <a:p>
            <a:pPr algn="r"/>
            <a:r>
              <a:rPr lang="en-US" b="1" dirty="0">
                <a:solidFill>
                  <a:schemeClr val="bg1"/>
                </a:solidFill>
                <a:latin typeface="Montserrat" pitchFamily="2" charset="77"/>
              </a:rPr>
              <a:t>K</a:t>
            </a:r>
            <a:r>
              <a:rPr lang="en-US" sz="1800" b="1" dirty="0">
                <a:solidFill>
                  <a:schemeClr val="bg1"/>
                </a:solidFill>
                <a:latin typeface="Montserrat" pitchFamily="2" charset="77"/>
              </a:rPr>
              <a:t>nowledge G.</a:t>
            </a:r>
            <a:endParaRPr lang="en-US" b="1" dirty="0">
              <a:solidFill>
                <a:schemeClr val="bg1"/>
              </a:solidFill>
            </a:endParaRPr>
          </a:p>
        </p:txBody>
      </p:sp>
      <p:grpSp>
        <p:nvGrpSpPr>
          <p:cNvPr id="6" name="Group 5">
            <a:extLst>
              <a:ext uri="{FF2B5EF4-FFF2-40B4-BE49-F238E27FC236}">
                <a16:creationId xmlns:a16="http://schemas.microsoft.com/office/drawing/2014/main" id="{E34D1468-9EFA-355C-A41D-611125B5D956}"/>
              </a:ext>
            </a:extLst>
          </p:cNvPr>
          <p:cNvGrpSpPr/>
          <p:nvPr/>
        </p:nvGrpSpPr>
        <p:grpSpPr>
          <a:xfrm>
            <a:off x="1474680" y="3164509"/>
            <a:ext cx="2014330" cy="2020380"/>
            <a:chOff x="3043654" y="2553796"/>
            <a:chExt cx="2014330" cy="2020380"/>
          </a:xfrm>
        </p:grpSpPr>
        <p:sp>
          <p:nvSpPr>
            <p:cNvPr id="7" name="Arc 6">
              <a:extLst>
                <a:ext uri="{FF2B5EF4-FFF2-40B4-BE49-F238E27FC236}">
                  <a16:creationId xmlns:a16="http://schemas.microsoft.com/office/drawing/2014/main" id="{69766C77-7DC7-1D89-4789-18AC56903082}"/>
                </a:ext>
              </a:extLst>
            </p:cNvPr>
            <p:cNvSpPr/>
            <p:nvPr/>
          </p:nvSpPr>
          <p:spPr>
            <a:xfrm rot="5400000">
              <a:off x="3043654" y="2559845"/>
              <a:ext cx="2014330" cy="2014330"/>
            </a:xfrm>
            <a:prstGeom prst="arc">
              <a:avLst>
                <a:gd name="adj1" fmla="val 18316492"/>
                <a:gd name="adj2" fmla="val 3528203"/>
              </a:avLst>
            </a:prstGeom>
            <a:ln w="76200">
              <a:solidFill>
                <a:srgbClr val="A58AB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a:extLst>
                <a:ext uri="{FF2B5EF4-FFF2-40B4-BE49-F238E27FC236}">
                  <a16:creationId xmlns:a16="http://schemas.microsoft.com/office/drawing/2014/main" id="{FE3697DA-5289-40A2-619E-861F38A79392}"/>
                </a:ext>
              </a:extLst>
            </p:cNvPr>
            <p:cNvGrpSpPr/>
            <p:nvPr/>
          </p:nvGrpSpPr>
          <p:grpSpPr>
            <a:xfrm>
              <a:off x="3043654" y="2553796"/>
              <a:ext cx="2014330" cy="2020380"/>
              <a:chOff x="3043654" y="2553796"/>
              <a:chExt cx="2014330" cy="2020380"/>
            </a:xfrm>
          </p:grpSpPr>
          <p:grpSp>
            <p:nvGrpSpPr>
              <p:cNvPr id="10" name="Group 9">
                <a:extLst>
                  <a:ext uri="{FF2B5EF4-FFF2-40B4-BE49-F238E27FC236}">
                    <a16:creationId xmlns:a16="http://schemas.microsoft.com/office/drawing/2014/main" id="{D9747E6F-DEED-F57C-8604-5996487AAF61}"/>
                  </a:ext>
                </a:extLst>
              </p:cNvPr>
              <p:cNvGrpSpPr/>
              <p:nvPr/>
            </p:nvGrpSpPr>
            <p:grpSpPr>
              <a:xfrm>
                <a:off x="3043654" y="2553796"/>
                <a:ext cx="2014330" cy="2020380"/>
                <a:chOff x="3043654" y="2553796"/>
                <a:chExt cx="2014330" cy="2020380"/>
              </a:xfrm>
            </p:grpSpPr>
            <p:pic>
              <p:nvPicPr>
                <p:cNvPr id="15" name="Google Shape;340;p28">
                  <a:extLst>
                    <a:ext uri="{FF2B5EF4-FFF2-40B4-BE49-F238E27FC236}">
                      <a16:creationId xmlns:a16="http://schemas.microsoft.com/office/drawing/2014/main" id="{6CC72BEB-0882-6E69-0A46-C4D05651EA35}"/>
                    </a:ext>
                  </a:extLst>
                </p:cNvPr>
                <p:cNvPicPr preferRelativeResize="0"/>
                <p:nvPr/>
              </p:nvPicPr>
              <p:blipFill>
                <a:blip r:embed="rId3">
                  <a:alphaModFix/>
                </a:blip>
                <a:stretch>
                  <a:fillRect/>
                </a:stretch>
              </p:blipFill>
              <p:spPr>
                <a:xfrm>
                  <a:off x="3573142" y="2917078"/>
                  <a:ext cx="955349" cy="964456"/>
                </a:xfrm>
                <a:prstGeom prst="rect">
                  <a:avLst/>
                </a:prstGeom>
                <a:noFill/>
                <a:ln>
                  <a:noFill/>
                </a:ln>
              </p:spPr>
            </p:pic>
            <p:grpSp>
              <p:nvGrpSpPr>
                <p:cNvPr id="18" name="Group 17">
                  <a:extLst>
                    <a:ext uri="{FF2B5EF4-FFF2-40B4-BE49-F238E27FC236}">
                      <a16:creationId xmlns:a16="http://schemas.microsoft.com/office/drawing/2014/main" id="{7E16161B-64A0-7FCC-E3FD-6F9F8336011F}"/>
                    </a:ext>
                  </a:extLst>
                </p:cNvPr>
                <p:cNvGrpSpPr/>
                <p:nvPr/>
              </p:nvGrpSpPr>
              <p:grpSpPr>
                <a:xfrm>
                  <a:off x="3043654" y="2553796"/>
                  <a:ext cx="2014330" cy="2020380"/>
                  <a:chOff x="3043654" y="2553796"/>
                  <a:chExt cx="2014330" cy="2020380"/>
                </a:xfrm>
              </p:grpSpPr>
              <p:sp>
                <p:nvSpPr>
                  <p:cNvPr id="32" name="Arc 31">
                    <a:extLst>
                      <a:ext uri="{FF2B5EF4-FFF2-40B4-BE49-F238E27FC236}">
                        <a16:creationId xmlns:a16="http://schemas.microsoft.com/office/drawing/2014/main" id="{8BBCDC1C-380E-642F-7F45-BB18BE67C862}"/>
                      </a:ext>
                    </a:extLst>
                  </p:cNvPr>
                  <p:cNvSpPr/>
                  <p:nvPr/>
                </p:nvSpPr>
                <p:spPr>
                  <a:xfrm>
                    <a:off x="3043654" y="2553796"/>
                    <a:ext cx="2014330" cy="2014330"/>
                  </a:xfrm>
                  <a:prstGeom prst="arc">
                    <a:avLst>
                      <a:gd name="adj1" fmla="val 16200000"/>
                      <a:gd name="adj2" fmla="val 2069741"/>
                    </a:avLst>
                  </a:prstGeom>
                  <a:ln w="76200">
                    <a:solidFill>
                      <a:srgbClr val="C7AA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7030A0"/>
                      </a:solidFill>
                    </a:endParaRPr>
                  </a:p>
                </p:txBody>
              </p:sp>
              <p:sp>
                <p:nvSpPr>
                  <p:cNvPr id="36" name="Arc 35">
                    <a:extLst>
                      <a:ext uri="{FF2B5EF4-FFF2-40B4-BE49-F238E27FC236}">
                        <a16:creationId xmlns:a16="http://schemas.microsoft.com/office/drawing/2014/main" id="{DD9AAEBB-7EF6-58D6-B3DE-F1FD80CB37BF}"/>
                      </a:ext>
                    </a:extLst>
                  </p:cNvPr>
                  <p:cNvSpPr/>
                  <p:nvPr/>
                </p:nvSpPr>
                <p:spPr>
                  <a:xfrm rot="16200000" flipH="1">
                    <a:off x="3043654" y="2559846"/>
                    <a:ext cx="2014330" cy="2014330"/>
                  </a:xfrm>
                  <a:prstGeom prst="arc">
                    <a:avLst>
                      <a:gd name="adj1" fmla="val 10839142"/>
                      <a:gd name="adj2" fmla="val 18024654"/>
                    </a:avLst>
                  </a:prstGeom>
                  <a:ln w="76200">
                    <a:solidFill>
                      <a:srgbClr val="7C4F9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4" name="TextBox 13">
                <a:extLst>
                  <a:ext uri="{FF2B5EF4-FFF2-40B4-BE49-F238E27FC236}">
                    <a16:creationId xmlns:a16="http://schemas.microsoft.com/office/drawing/2014/main" id="{3BD189F0-74DA-BFB0-09E1-3E34865B6288}"/>
                  </a:ext>
                </a:extLst>
              </p:cNvPr>
              <p:cNvSpPr txBox="1"/>
              <p:nvPr/>
            </p:nvSpPr>
            <p:spPr>
              <a:xfrm>
                <a:off x="3402237" y="3746502"/>
                <a:ext cx="1297157" cy="707886"/>
              </a:xfrm>
              <a:prstGeom prst="rect">
                <a:avLst/>
              </a:prstGeom>
              <a:noFill/>
            </p:spPr>
            <p:txBody>
              <a:bodyPr wrap="square" rtlCol="0">
                <a:spAutoFit/>
              </a:bodyPr>
              <a:lstStyle/>
              <a:p>
                <a:pPr algn="ctr"/>
                <a:r>
                  <a:rPr lang="en-US" sz="2000" b="1" dirty="0">
                    <a:solidFill>
                      <a:srgbClr val="7030A0"/>
                    </a:solidFill>
                    <a:latin typeface="Montserrat" pitchFamily="2" charset="77"/>
                  </a:rPr>
                  <a:t>Agentic Search</a:t>
                </a:r>
              </a:p>
            </p:txBody>
          </p:sp>
        </p:grpSp>
      </p:grpSp>
      <p:sp>
        <p:nvSpPr>
          <p:cNvPr id="38" name="TextBox 37">
            <a:extLst>
              <a:ext uri="{FF2B5EF4-FFF2-40B4-BE49-F238E27FC236}">
                <a16:creationId xmlns:a16="http://schemas.microsoft.com/office/drawing/2014/main" id="{6C221A71-B655-E6EB-8E43-7AD28BF22C9F}"/>
              </a:ext>
            </a:extLst>
          </p:cNvPr>
          <p:cNvSpPr txBox="1"/>
          <p:nvPr/>
        </p:nvSpPr>
        <p:spPr>
          <a:xfrm>
            <a:off x="120367" y="1569728"/>
            <a:ext cx="11666472" cy="400110"/>
          </a:xfrm>
          <a:prstGeom prst="rect">
            <a:avLst/>
          </a:prstGeom>
          <a:noFill/>
        </p:spPr>
        <p:txBody>
          <a:bodyPr wrap="square">
            <a:spAutoFit/>
          </a:bodyPr>
          <a:lstStyle/>
          <a:p>
            <a:pPr algn="ctr"/>
            <a:r>
              <a:rPr lang="en-US" sz="2000" b="1" dirty="0">
                <a:latin typeface="Montserrat" pitchFamily="2" charset="77"/>
              </a:rPr>
              <a:t>Incorporate retrieval advancements for robust Agentic Search systems </a:t>
            </a:r>
          </a:p>
        </p:txBody>
      </p:sp>
      <p:sp>
        <p:nvSpPr>
          <p:cNvPr id="20" name="TextBox 19">
            <a:extLst>
              <a:ext uri="{FF2B5EF4-FFF2-40B4-BE49-F238E27FC236}">
                <a16:creationId xmlns:a16="http://schemas.microsoft.com/office/drawing/2014/main" id="{283CBEF7-ABEC-310F-24B9-8E6E33DCE6AF}"/>
              </a:ext>
            </a:extLst>
          </p:cNvPr>
          <p:cNvSpPr txBox="1"/>
          <p:nvPr/>
        </p:nvSpPr>
        <p:spPr>
          <a:xfrm>
            <a:off x="2521256" y="3556612"/>
            <a:ext cx="3948158" cy="369332"/>
          </a:xfrm>
          <a:prstGeom prst="rect">
            <a:avLst/>
          </a:prstGeom>
          <a:noFill/>
        </p:spPr>
        <p:txBody>
          <a:bodyPr wrap="square">
            <a:spAutoFit/>
          </a:bodyPr>
          <a:lstStyle/>
          <a:p>
            <a:pPr algn="ctr"/>
            <a:r>
              <a:rPr lang="en-US" sz="1800" b="1" dirty="0">
                <a:solidFill>
                  <a:srgbClr val="7030A0"/>
                </a:solidFill>
                <a:latin typeface="Montserrat" pitchFamily="2" charset="77"/>
              </a:rPr>
              <a:t>Future</a:t>
            </a:r>
            <a:endParaRPr lang="en-US" b="1" dirty="0">
              <a:solidFill>
                <a:srgbClr val="7030A0"/>
              </a:solidFill>
            </a:endParaRPr>
          </a:p>
        </p:txBody>
      </p:sp>
      <p:sp>
        <p:nvSpPr>
          <p:cNvPr id="44" name="TextBox 43">
            <a:extLst>
              <a:ext uri="{FF2B5EF4-FFF2-40B4-BE49-F238E27FC236}">
                <a16:creationId xmlns:a16="http://schemas.microsoft.com/office/drawing/2014/main" id="{7A18684B-FC7A-5E22-C45F-3105C08AEF04}"/>
              </a:ext>
            </a:extLst>
          </p:cNvPr>
          <p:cNvSpPr txBox="1"/>
          <p:nvPr/>
        </p:nvSpPr>
        <p:spPr>
          <a:xfrm>
            <a:off x="6469414" y="3002873"/>
            <a:ext cx="6837828" cy="369332"/>
          </a:xfrm>
          <a:prstGeom prst="rect">
            <a:avLst/>
          </a:prstGeom>
          <a:noFill/>
        </p:spPr>
        <p:txBody>
          <a:bodyPr wrap="square">
            <a:spAutoFit/>
          </a:bodyPr>
          <a:lstStyle/>
          <a:p>
            <a:pPr algn="ctr"/>
            <a:r>
              <a:rPr lang="en-US" sz="1800" b="1" dirty="0">
                <a:latin typeface="Montserrat"/>
                <a:ea typeface="Montserrat"/>
                <a:cs typeface="Montserrat"/>
                <a:sym typeface="Montserrat"/>
              </a:rPr>
              <a:t>Human-agent Collaboration</a:t>
            </a:r>
            <a:endParaRPr lang="en-US" b="1" dirty="0"/>
          </a:p>
        </p:txBody>
      </p:sp>
      <p:sp>
        <p:nvSpPr>
          <p:cNvPr id="28" name="Arc 27">
            <a:extLst>
              <a:ext uri="{FF2B5EF4-FFF2-40B4-BE49-F238E27FC236}">
                <a16:creationId xmlns:a16="http://schemas.microsoft.com/office/drawing/2014/main" id="{C5980653-1396-02FE-8BC9-092EF6AC3A13}"/>
              </a:ext>
            </a:extLst>
          </p:cNvPr>
          <p:cNvSpPr/>
          <p:nvPr/>
        </p:nvSpPr>
        <p:spPr>
          <a:xfrm rot="21396454">
            <a:off x="4959786" y="3188060"/>
            <a:ext cx="1837396" cy="1837396"/>
          </a:xfrm>
          <a:prstGeom prst="arc">
            <a:avLst>
              <a:gd name="adj1" fmla="val 18448622"/>
              <a:gd name="adj2" fmla="val 3443940"/>
            </a:avLst>
          </a:prstGeom>
          <a:ln w="3175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Arc 29">
            <a:extLst>
              <a:ext uri="{FF2B5EF4-FFF2-40B4-BE49-F238E27FC236}">
                <a16:creationId xmlns:a16="http://schemas.microsoft.com/office/drawing/2014/main" id="{375AB614-4F7B-2AF5-40DE-EF25C8D9BF95}"/>
              </a:ext>
            </a:extLst>
          </p:cNvPr>
          <p:cNvSpPr/>
          <p:nvPr/>
        </p:nvSpPr>
        <p:spPr>
          <a:xfrm rot="21190198">
            <a:off x="4299244" y="2321516"/>
            <a:ext cx="3235643" cy="3235643"/>
          </a:xfrm>
          <a:prstGeom prst="arc">
            <a:avLst>
              <a:gd name="adj1" fmla="val 18592489"/>
              <a:gd name="adj2" fmla="val 795657"/>
            </a:avLst>
          </a:prstGeom>
          <a:ln w="279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7" name="Arc 36">
            <a:extLst>
              <a:ext uri="{FF2B5EF4-FFF2-40B4-BE49-F238E27FC236}">
                <a16:creationId xmlns:a16="http://schemas.microsoft.com/office/drawing/2014/main" id="{C699CBB3-D4B5-069D-7FCF-47E3E6044772}"/>
              </a:ext>
            </a:extLst>
          </p:cNvPr>
          <p:cNvSpPr/>
          <p:nvPr/>
        </p:nvSpPr>
        <p:spPr>
          <a:xfrm rot="21190198">
            <a:off x="4703846" y="2936065"/>
            <a:ext cx="2842300" cy="2842300"/>
          </a:xfrm>
          <a:prstGeom prst="arc">
            <a:avLst>
              <a:gd name="adj1" fmla="val 879697"/>
              <a:gd name="adj2" fmla="val 4362571"/>
            </a:avLst>
          </a:prstGeom>
          <a:ln w="279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651C6945-096C-3A46-5B1B-D0556FB79515}"/>
              </a:ext>
            </a:extLst>
          </p:cNvPr>
          <p:cNvSpPr txBox="1"/>
          <p:nvPr/>
        </p:nvSpPr>
        <p:spPr>
          <a:xfrm>
            <a:off x="6596753" y="3749560"/>
            <a:ext cx="6837828" cy="369332"/>
          </a:xfrm>
          <a:prstGeom prst="rect">
            <a:avLst/>
          </a:prstGeom>
          <a:noFill/>
        </p:spPr>
        <p:txBody>
          <a:bodyPr wrap="square">
            <a:spAutoFit/>
          </a:bodyPr>
          <a:lstStyle/>
          <a:p>
            <a:pPr algn="ctr"/>
            <a:r>
              <a:rPr lang="en-US" altLang="zh-CN" sz="1800" b="1" dirty="0">
                <a:latin typeface="Montserrat" pitchFamily="2" charset="77"/>
              </a:rPr>
              <a:t>Multi-turn Interaction</a:t>
            </a:r>
            <a:endParaRPr lang="en-US" b="1" dirty="0"/>
          </a:p>
        </p:txBody>
      </p:sp>
      <p:pic>
        <p:nvPicPr>
          <p:cNvPr id="1026" name="Picture 2" descr="A Glimpse At OpenAI's GPT-3 Pricing - Analytics Drift">
            <a:extLst>
              <a:ext uri="{FF2B5EF4-FFF2-40B4-BE49-F238E27FC236}">
                <a16:creationId xmlns:a16="http://schemas.microsoft.com/office/drawing/2014/main" id="{EA373B75-BC0D-F24F-1B08-4BC0925A50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517" t="31261" r="65024" b="30142"/>
          <a:stretch/>
        </p:blipFill>
        <p:spPr bwMode="auto">
          <a:xfrm>
            <a:off x="5480597" y="3727373"/>
            <a:ext cx="779498" cy="828413"/>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a:extLst>
              <a:ext uri="{FF2B5EF4-FFF2-40B4-BE49-F238E27FC236}">
                <a16:creationId xmlns:a16="http://schemas.microsoft.com/office/drawing/2014/main" id="{BF77ED95-131A-915D-A72B-5006449BB339}"/>
              </a:ext>
            </a:extLst>
          </p:cNvPr>
          <p:cNvCxnSpPr>
            <a:cxnSpLocks/>
          </p:cNvCxnSpPr>
          <p:nvPr/>
        </p:nvCxnSpPr>
        <p:spPr>
          <a:xfrm>
            <a:off x="3792131" y="4080421"/>
            <a:ext cx="1561127" cy="0"/>
          </a:xfrm>
          <a:prstGeom prst="straightConnector1">
            <a:avLst/>
          </a:prstGeom>
          <a:ln w="57150">
            <a:solidFill>
              <a:srgbClr val="A58ABA"/>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81D09B3-17AD-D535-FFE7-C29E0A34F9FA}"/>
              </a:ext>
            </a:extLst>
          </p:cNvPr>
          <p:cNvSpPr txBox="1"/>
          <p:nvPr/>
        </p:nvSpPr>
        <p:spPr>
          <a:xfrm>
            <a:off x="6469414" y="4469615"/>
            <a:ext cx="6837828" cy="369332"/>
          </a:xfrm>
          <a:prstGeom prst="rect">
            <a:avLst/>
          </a:prstGeom>
          <a:noFill/>
        </p:spPr>
        <p:txBody>
          <a:bodyPr wrap="square">
            <a:spAutoFit/>
          </a:bodyPr>
          <a:lstStyle/>
          <a:p>
            <a:pPr algn="ctr"/>
            <a:r>
              <a:rPr lang="en-US" sz="1800" b="1" dirty="0">
                <a:latin typeface="Montserrat" pitchFamily="2" charset="77"/>
              </a:rPr>
              <a:t>Responsible Deployment</a:t>
            </a:r>
            <a:endParaRPr lang="en-US" b="1" dirty="0"/>
          </a:p>
        </p:txBody>
      </p:sp>
      <p:sp>
        <p:nvSpPr>
          <p:cNvPr id="5" name="TextBox 4">
            <a:extLst>
              <a:ext uri="{FF2B5EF4-FFF2-40B4-BE49-F238E27FC236}">
                <a16:creationId xmlns:a16="http://schemas.microsoft.com/office/drawing/2014/main" id="{396BCD1F-7373-1418-2A9C-C296E4A14EE4}"/>
              </a:ext>
            </a:extLst>
          </p:cNvPr>
          <p:cNvSpPr txBox="1"/>
          <p:nvPr/>
        </p:nvSpPr>
        <p:spPr>
          <a:xfrm>
            <a:off x="6469414" y="5109190"/>
            <a:ext cx="6837828" cy="369332"/>
          </a:xfrm>
          <a:prstGeom prst="rect">
            <a:avLst/>
          </a:prstGeom>
          <a:noFill/>
        </p:spPr>
        <p:txBody>
          <a:bodyPr wrap="square">
            <a:spAutoFit/>
          </a:bodyPr>
          <a:lstStyle/>
          <a:p>
            <a:pPr algn="ctr"/>
            <a:r>
              <a:rPr lang="en-US" sz="1800" b="1" dirty="0">
                <a:latin typeface="Montserrat" pitchFamily="2" charset="77"/>
              </a:rPr>
              <a:t>…</a:t>
            </a:r>
            <a:endParaRPr lang="en-US" b="1" dirty="0"/>
          </a:p>
        </p:txBody>
      </p:sp>
    </p:spTree>
    <p:extLst>
      <p:ext uri="{BB962C8B-B14F-4D97-AF65-F5344CB8AC3E}">
        <p14:creationId xmlns:p14="http://schemas.microsoft.com/office/powerpoint/2010/main" val="3729852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37269-9AC7-D597-A690-8AF9A7E55D12}"/>
            </a:ext>
          </a:extLst>
        </p:cNvPr>
        <p:cNvGrpSpPr/>
        <p:nvPr/>
      </p:nvGrpSpPr>
      <p:grpSpPr>
        <a:xfrm>
          <a:off x="0" y="0"/>
          <a:ext cx="0" cy="0"/>
          <a:chOff x="0" y="0"/>
          <a:chExt cx="0" cy="0"/>
        </a:xfrm>
      </p:grpSpPr>
      <p:pic>
        <p:nvPicPr>
          <p:cNvPr id="5" name="Picture 4" descr="A screenshot of a white box&#10;&#10;AI-generated content may be incorrect.">
            <a:extLst>
              <a:ext uri="{FF2B5EF4-FFF2-40B4-BE49-F238E27FC236}">
                <a16:creationId xmlns:a16="http://schemas.microsoft.com/office/drawing/2014/main" id="{B1E57424-6370-8D5D-9500-2EC844724F53}"/>
              </a:ext>
            </a:extLst>
          </p:cNvPr>
          <p:cNvPicPr>
            <a:picLocks noChangeAspect="1"/>
          </p:cNvPicPr>
          <p:nvPr/>
        </p:nvPicPr>
        <p:blipFill>
          <a:blip r:embed="rId3"/>
          <a:stretch>
            <a:fillRect/>
          </a:stretch>
        </p:blipFill>
        <p:spPr>
          <a:xfrm>
            <a:off x="0" y="1398967"/>
            <a:ext cx="4798183" cy="1394301"/>
          </a:xfrm>
          <a:prstGeom prst="rect">
            <a:avLst/>
          </a:prstGeom>
        </p:spPr>
      </p:pic>
      <p:pic>
        <p:nvPicPr>
          <p:cNvPr id="9" name="Picture 8" descr="A screenshot of a phone&#10;&#10;AI-generated content may be incorrect.">
            <a:extLst>
              <a:ext uri="{FF2B5EF4-FFF2-40B4-BE49-F238E27FC236}">
                <a16:creationId xmlns:a16="http://schemas.microsoft.com/office/drawing/2014/main" id="{0338126C-DC35-C15F-B7F9-052A1124B761}"/>
              </a:ext>
            </a:extLst>
          </p:cNvPr>
          <p:cNvPicPr>
            <a:picLocks noChangeAspect="1"/>
          </p:cNvPicPr>
          <p:nvPr/>
        </p:nvPicPr>
        <p:blipFill>
          <a:blip r:embed="rId4"/>
          <a:stretch>
            <a:fillRect/>
          </a:stretch>
        </p:blipFill>
        <p:spPr>
          <a:xfrm>
            <a:off x="62150" y="3808602"/>
            <a:ext cx="4932375" cy="1705979"/>
          </a:xfrm>
          <a:prstGeom prst="rect">
            <a:avLst/>
          </a:prstGeom>
        </p:spPr>
      </p:pic>
      <p:sp>
        <p:nvSpPr>
          <p:cNvPr id="19" name="Google Shape;329;p40">
            <a:extLst>
              <a:ext uri="{FF2B5EF4-FFF2-40B4-BE49-F238E27FC236}">
                <a16:creationId xmlns:a16="http://schemas.microsoft.com/office/drawing/2014/main" id="{29E18F76-ED95-813E-6D82-DED6F493F234}"/>
              </a:ext>
            </a:extLst>
          </p:cNvPr>
          <p:cNvSpPr/>
          <p:nvPr/>
        </p:nvSpPr>
        <p:spPr>
          <a:xfrm rot="10800000" flipV="1">
            <a:off x="1806068" y="3084430"/>
            <a:ext cx="525308" cy="506272"/>
          </a:xfrm>
          <a:prstGeom prst="down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D9A70415-5E40-A92B-E3AD-AD68B3552D69}"/>
              </a:ext>
            </a:extLst>
          </p:cNvPr>
          <p:cNvSpPr txBox="1"/>
          <p:nvPr/>
        </p:nvSpPr>
        <p:spPr>
          <a:xfrm>
            <a:off x="2480490" y="2827354"/>
            <a:ext cx="1573234" cy="923330"/>
          </a:xfrm>
          <a:prstGeom prst="rect">
            <a:avLst/>
          </a:prstGeom>
          <a:noFill/>
        </p:spPr>
        <p:txBody>
          <a:bodyPr wrap="square" rtlCol="0">
            <a:spAutoFit/>
          </a:bodyPr>
          <a:lstStyle/>
          <a:p>
            <a:r>
              <a:rPr lang="en-US" dirty="0">
                <a:latin typeface="Tenorite" pitchFamily="2" charset="0"/>
              </a:rPr>
              <a:t>Ask Classification Questions</a:t>
            </a:r>
          </a:p>
        </p:txBody>
      </p:sp>
      <p:sp>
        <p:nvSpPr>
          <p:cNvPr id="7" name="Google Shape;90;p18">
            <a:extLst>
              <a:ext uri="{FF2B5EF4-FFF2-40B4-BE49-F238E27FC236}">
                <a16:creationId xmlns:a16="http://schemas.microsoft.com/office/drawing/2014/main" id="{0D6A00CB-55F1-6BAD-B218-1D035F66BC21}"/>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Deep Research Agents Framework</a:t>
            </a:r>
            <a:endParaRPr lang="en-US" sz="3067" b="1" dirty="0">
              <a:solidFill>
                <a:srgbClr val="7030A0"/>
              </a:solidFill>
              <a:latin typeface="Montserrat"/>
              <a:ea typeface="Montserrat"/>
              <a:cs typeface="Montserrat"/>
              <a:sym typeface="Montserrat"/>
            </a:endParaRPr>
          </a:p>
        </p:txBody>
      </p:sp>
    </p:spTree>
    <p:extLst>
      <p:ext uri="{BB962C8B-B14F-4D97-AF65-F5344CB8AC3E}">
        <p14:creationId xmlns:p14="http://schemas.microsoft.com/office/powerpoint/2010/main" val="33021777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1" name="Google Shape;61;p13"/>
          <p:cNvPicPr preferRelativeResize="0"/>
          <p:nvPr/>
        </p:nvPicPr>
        <p:blipFill>
          <a:blip r:embed="rId3">
            <a:alphaModFix/>
          </a:blip>
          <a:stretch>
            <a:fillRect/>
          </a:stretch>
        </p:blipFill>
        <p:spPr>
          <a:xfrm>
            <a:off x="5860509" y="2475102"/>
            <a:ext cx="657900" cy="657900"/>
          </a:xfrm>
          <a:prstGeom prst="rect">
            <a:avLst/>
          </a:prstGeom>
          <a:noFill/>
          <a:ln>
            <a:noFill/>
          </a:ln>
        </p:spPr>
      </p:pic>
      <p:pic>
        <p:nvPicPr>
          <p:cNvPr id="62" name="Google Shape;62;p13"/>
          <p:cNvPicPr preferRelativeResize="0"/>
          <p:nvPr/>
        </p:nvPicPr>
        <p:blipFill>
          <a:blip r:embed="rId4">
            <a:alphaModFix/>
          </a:blip>
          <a:stretch>
            <a:fillRect/>
          </a:stretch>
        </p:blipFill>
        <p:spPr>
          <a:xfrm>
            <a:off x="5831079" y="1431988"/>
            <a:ext cx="657900" cy="657900"/>
          </a:xfrm>
          <a:prstGeom prst="rect">
            <a:avLst/>
          </a:prstGeom>
          <a:noFill/>
          <a:ln>
            <a:noFill/>
          </a:ln>
        </p:spPr>
      </p:pic>
      <p:grpSp>
        <p:nvGrpSpPr>
          <p:cNvPr id="13" name="Group 12">
            <a:extLst>
              <a:ext uri="{FF2B5EF4-FFF2-40B4-BE49-F238E27FC236}">
                <a16:creationId xmlns:a16="http://schemas.microsoft.com/office/drawing/2014/main" id="{EF53174C-EC77-3A27-353A-E85782281910}"/>
              </a:ext>
            </a:extLst>
          </p:cNvPr>
          <p:cNvGrpSpPr/>
          <p:nvPr/>
        </p:nvGrpSpPr>
        <p:grpSpPr>
          <a:xfrm>
            <a:off x="6695741" y="1463136"/>
            <a:ext cx="3613381" cy="957746"/>
            <a:chOff x="8169824" y="878239"/>
            <a:chExt cx="4809191" cy="957746"/>
          </a:xfrm>
        </p:grpSpPr>
        <p:sp>
          <p:nvSpPr>
            <p:cNvPr id="64" name="Google Shape;64;p13"/>
            <p:cNvSpPr/>
            <p:nvPr/>
          </p:nvSpPr>
          <p:spPr>
            <a:xfrm rot="3275998">
              <a:off x="8062388" y="985675"/>
              <a:ext cx="658056" cy="443184"/>
            </a:xfrm>
            <a:prstGeom prst="triangle">
              <a:avLst>
                <a:gd name="adj" fmla="val 50000"/>
              </a:avLst>
            </a:prstGeom>
            <a:solidFill>
              <a:schemeClr val="lt2"/>
            </a:solidFill>
            <a:ln>
              <a:noFill/>
            </a:ln>
          </p:spPr>
          <p:txBody>
            <a:bodyPr spcFirstLastPara="1" wrap="square" lIns="121900" tIns="121900" rIns="121900" bIns="121900" anchor="ctr" anchorCtr="0">
              <a:noAutofit/>
            </a:bodyPr>
            <a:lstStyle/>
            <a:p>
              <a:pPr algn="ctr"/>
              <a:endParaRPr sz="2400"/>
            </a:p>
          </p:txBody>
        </p:sp>
        <p:sp>
          <p:nvSpPr>
            <p:cNvPr id="65" name="Google Shape;65;p13"/>
            <p:cNvSpPr/>
            <p:nvPr/>
          </p:nvSpPr>
          <p:spPr>
            <a:xfrm>
              <a:off x="8391416" y="969585"/>
              <a:ext cx="4587599" cy="8664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algn="ctr"/>
              <a:r>
                <a:rPr lang="en" dirty="0">
                  <a:solidFill>
                    <a:schemeClr val="dk1"/>
                  </a:solidFill>
                  <a:latin typeface="Tenorite" pitchFamily="2" charset="0"/>
                  <a:ea typeface="Fira Sans"/>
                  <a:cs typeface="Fira Sans"/>
                  <a:sym typeface="Fira Sans"/>
                </a:rPr>
                <a:t>Can you revise the report by </a:t>
              </a:r>
              <a:r>
                <a:rPr lang="en" b="1" dirty="0">
                  <a:solidFill>
                    <a:schemeClr val="dk1"/>
                  </a:solidFill>
                  <a:latin typeface="Tenorite" pitchFamily="2" charset="0"/>
                  <a:ea typeface="Fira Sans"/>
                  <a:cs typeface="Fira Sans"/>
                  <a:sym typeface="Fira Sans"/>
                </a:rPr>
                <a:t>organizing the shoes you introduced by categories?</a:t>
              </a:r>
              <a:endParaRPr dirty="0">
                <a:latin typeface="Tenorite" pitchFamily="2" charset="0"/>
                <a:ea typeface="Fira Sans"/>
                <a:cs typeface="Fira Sans"/>
                <a:sym typeface="Fira Sans"/>
              </a:endParaRPr>
            </a:p>
          </p:txBody>
        </p:sp>
      </p:grpSp>
      <p:sp>
        <p:nvSpPr>
          <p:cNvPr id="68" name="Google Shape;68;p13"/>
          <p:cNvSpPr txBox="1"/>
          <p:nvPr/>
        </p:nvSpPr>
        <p:spPr>
          <a:xfrm>
            <a:off x="596277" y="1174435"/>
            <a:ext cx="4359200" cy="523180"/>
          </a:xfrm>
          <a:prstGeom prst="rect">
            <a:avLst/>
          </a:prstGeom>
          <a:noFill/>
          <a:ln>
            <a:noFill/>
          </a:ln>
        </p:spPr>
        <p:txBody>
          <a:bodyPr spcFirstLastPara="1" wrap="square" lIns="121900" tIns="121900" rIns="121900" bIns="121900" anchor="t" anchorCtr="0">
            <a:spAutoFit/>
          </a:bodyPr>
          <a:lstStyle/>
          <a:p>
            <a:pPr algn="ctr"/>
            <a:r>
              <a:rPr lang="en" b="1" dirty="0">
                <a:solidFill>
                  <a:schemeClr val="dk2"/>
                </a:solidFill>
                <a:latin typeface="Tenorite" pitchFamily="2" charset="0"/>
                <a:ea typeface="Fira Sans"/>
                <a:cs typeface="Fira Sans"/>
                <a:sym typeface="Fira Sans"/>
              </a:rPr>
              <a:t>Turn 1</a:t>
            </a:r>
            <a:endParaRPr b="1" dirty="0">
              <a:solidFill>
                <a:schemeClr val="dk2"/>
              </a:solidFill>
              <a:latin typeface="Tenorite" pitchFamily="2" charset="0"/>
              <a:ea typeface="Fira Sans"/>
              <a:cs typeface="Fira Sans"/>
              <a:sym typeface="Fira Sans"/>
            </a:endParaRPr>
          </a:p>
        </p:txBody>
      </p:sp>
      <p:sp>
        <p:nvSpPr>
          <p:cNvPr id="69" name="Google Shape;69;p13"/>
          <p:cNvSpPr txBox="1"/>
          <p:nvPr/>
        </p:nvSpPr>
        <p:spPr>
          <a:xfrm>
            <a:off x="6389929" y="1053964"/>
            <a:ext cx="4359200" cy="523180"/>
          </a:xfrm>
          <a:prstGeom prst="rect">
            <a:avLst/>
          </a:prstGeom>
          <a:noFill/>
          <a:ln>
            <a:noFill/>
          </a:ln>
        </p:spPr>
        <p:txBody>
          <a:bodyPr spcFirstLastPara="1" wrap="square" lIns="121900" tIns="121900" rIns="121900" bIns="121900" anchor="t" anchorCtr="0">
            <a:spAutoFit/>
          </a:bodyPr>
          <a:lstStyle/>
          <a:p>
            <a:pPr algn="ctr"/>
            <a:r>
              <a:rPr lang="en" b="1" dirty="0">
                <a:solidFill>
                  <a:schemeClr val="dk2"/>
                </a:solidFill>
                <a:latin typeface="Tenorite" pitchFamily="2" charset="0"/>
                <a:ea typeface="Fira Sans"/>
                <a:cs typeface="Fira Sans"/>
                <a:sym typeface="Fira Sans"/>
              </a:rPr>
              <a:t>Turn 2</a:t>
            </a:r>
            <a:endParaRPr b="1" dirty="0">
              <a:solidFill>
                <a:schemeClr val="dk2"/>
              </a:solidFill>
              <a:latin typeface="Tenorite" pitchFamily="2" charset="0"/>
              <a:ea typeface="Fira Sans"/>
              <a:cs typeface="Fira Sans"/>
              <a:sym typeface="Fira Sans"/>
            </a:endParaRPr>
          </a:p>
        </p:txBody>
      </p:sp>
      <p:sp>
        <p:nvSpPr>
          <p:cNvPr id="72" name="Google Shape;72;p13"/>
          <p:cNvSpPr txBox="1"/>
          <p:nvPr/>
        </p:nvSpPr>
        <p:spPr>
          <a:xfrm>
            <a:off x="5351871" y="5046066"/>
            <a:ext cx="1094436" cy="800179"/>
          </a:xfrm>
          <a:prstGeom prst="rect">
            <a:avLst/>
          </a:prstGeom>
          <a:noFill/>
          <a:ln>
            <a:noFill/>
          </a:ln>
        </p:spPr>
        <p:txBody>
          <a:bodyPr spcFirstLastPara="1" wrap="square" lIns="121900" tIns="121900" rIns="121900" bIns="121900" anchor="t" anchorCtr="0">
            <a:spAutoFit/>
          </a:bodyPr>
          <a:lstStyle/>
          <a:p>
            <a:pPr algn="ctr"/>
            <a:r>
              <a:rPr lang="en" b="1" dirty="0">
                <a:solidFill>
                  <a:srgbClr val="E69138"/>
                </a:solidFill>
                <a:latin typeface="Tenorite" pitchFamily="2" charset="0"/>
                <a:ea typeface="Fira Sans"/>
                <a:cs typeface="Fira Sans"/>
                <a:sym typeface="Fira Sans"/>
              </a:rPr>
              <a:t>Missing section</a:t>
            </a:r>
            <a:endParaRPr b="1" dirty="0">
              <a:solidFill>
                <a:srgbClr val="E69138"/>
              </a:solidFill>
              <a:latin typeface="Tenorite" pitchFamily="2" charset="0"/>
              <a:ea typeface="Fira Sans"/>
              <a:cs typeface="Fira Sans"/>
              <a:sym typeface="Fira Sans"/>
            </a:endParaRPr>
          </a:p>
        </p:txBody>
      </p:sp>
      <p:grpSp>
        <p:nvGrpSpPr>
          <p:cNvPr id="12" name="Group 11">
            <a:extLst>
              <a:ext uri="{FF2B5EF4-FFF2-40B4-BE49-F238E27FC236}">
                <a16:creationId xmlns:a16="http://schemas.microsoft.com/office/drawing/2014/main" id="{86E68ED8-BD38-BBA9-70E7-1C4CFBED9EE3}"/>
              </a:ext>
            </a:extLst>
          </p:cNvPr>
          <p:cNvGrpSpPr/>
          <p:nvPr/>
        </p:nvGrpSpPr>
        <p:grpSpPr>
          <a:xfrm>
            <a:off x="178760" y="1469573"/>
            <a:ext cx="4954993" cy="5167035"/>
            <a:chOff x="127001" y="826689"/>
            <a:chExt cx="4954993" cy="5167035"/>
          </a:xfrm>
        </p:grpSpPr>
        <p:sp>
          <p:nvSpPr>
            <p:cNvPr id="59" name="Google Shape;59;p13"/>
            <p:cNvSpPr/>
            <p:nvPr/>
          </p:nvSpPr>
          <p:spPr>
            <a:xfrm rot="3275998">
              <a:off x="884443" y="2007213"/>
              <a:ext cx="658056" cy="443184"/>
            </a:xfrm>
            <a:prstGeom prst="triangle">
              <a:avLst>
                <a:gd name="adj" fmla="val 50000"/>
              </a:avLst>
            </a:prstGeom>
            <a:solidFill>
              <a:schemeClr val="lt2"/>
            </a:solidFill>
            <a:ln>
              <a:noFill/>
            </a:ln>
          </p:spPr>
          <p:txBody>
            <a:bodyPr spcFirstLastPara="1" wrap="square" lIns="121900" tIns="121900" rIns="121900" bIns="121900" anchor="ctr" anchorCtr="0">
              <a:noAutofit/>
            </a:bodyPr>
            <a:lstStyle/>
            <a:p>
              <a:pPr algn="ctr"/>
              <a:endParaRPr sz="2400"/>
            </a:p>
          </p:txBody>
        </p:sp>
        <p:grpSp>
          <p:nvGrpSpPr>
            <p:cNvPr id="11" name="Group 10">
              <a:extLst>
                <a:ext uri="{FF2B5EF4-FFF2-40B4-BE49-F238E27FC236}">
                  <a16:creationId xmlns:a16="http://schemas.microsoft.com/office/drawing/2014/main" id="{8535F446-BE84-77C7-64D5-53AE35E9B21F}"/>
                </a:ext>
              </a:extLst>
            </p:cNvPr>
            <p:cNvGrpSpPr/>
            <p:nvPr/>
          </p:nvGrpSpPr>
          <p:grpSpPr>
            <a:xfrm>
              <a:off x="127001" y="826689"/>
              <a:ext cx="4954993" cy="5167035"/>
              <a:chOff x="127001" y="826689"/>
              <a:chExt cx="4954993" cy="5167035"/>
            </a:xfrm>
          </p:grpSpPr>
          <p:pic>
            <p:nvPicPr>
              <p:cNvPr id="54" name="Google Shape;54;p13"/>
              <p:cNvPicPr preferRelativeResize="0"/>
              <p:nvPr/>
            </p:nvPicPr>
            <p:blipFill>
              <a:blip r:embed="rId3">
                <a:alphaModFix/>
              </a:blip>
              <a:stretch>
                <a:fillRect/>
              </a:stretch>
            </p:blipFill>
            <p:spPr>
              <a:xfrm>
                <a:off x="127001" y="1832218"/>
                <a:ext cx="657900" cy="657900"/>
              </a:xfrm>
              <a:prstGeom prst="rect">
                <a:avLst/>
              </a:prstGeom>
              <a:noFill/>
              <a:ln>
                <a:noFill/>
              </a:ln>
            </p:spPr>
          </p:pic>
          <p:pic>
            <p:nvPicPr>
              <p:cNvPr id="55" name="Google Shape;55;p13"/>
              <p:cNvPicPr preferRelativeResize="0"/>
              <p:nvPr/>
            </p:nvPicPr>
            <p:blipFill>
              <a:blip r:embed="rId4">
                <a:alphaModFix/>
              </a:blip>
              <a:stretch>
                <a:fillRect/>
              </a:stretch>
            </p:blipFill>
            <p:spPr>
              <a:xfrm>
                <a:off x="127001" y="839537"/>
                <a:ext cx="657900" cy="657900"/>
              </a:xfrm>
              <a:prstGeom prst="rect">
                <a:avLst/>
              </a:prstGeom>
              <a:noFill/>
              <a:ln>
                <a:noFill/>
              </a:ln>
            </p:spPr>
          </p:pic>
          <p:grpSp>
            <p:nvGrpSpPr>
              <p:cNvPr id="56" name="Google Shape;56;p13"/>
              <p:cNvGrpSpPr/>
              <p:nvPr/>
            </p:nvGrpSpPr>
            <p:grpSpPr>
              <a:xfrm>
                <a:off x="969568" y="826689"/>
                <a:ext cx="3886186" cy="973970"/>
                <a:chOff x="1098251" y="969630"/>
                <a:chExt cx="2914639" cy="730478"/>
              </a:xfrm>
            </p:grpSpPr>
            <p:sp>
              <p:nvSpPr>
                <p:cNvPr id="57" name="Google Shape;57;p13"/>
                <p:cNvSpPr/>
                <p:nvPr/>
              </p:nvSpPr>
              <p:spPr>
                <a:xfrm rot="3275998">
                  <a:off x="1017674" y="1050207"/>
                  <a:ext cx="493542" cy="332388"/>
                </a:xfrm>
                <a:prstGeom prst="triangle">
                  <a:avLst>
                    <a:gd name="adj" fmla="val 50000"/>
                  </a:avLst>
                </a:prstGeom>
                <a:solidFill>
                  <a:schemeClr val="lt2"/>
                </a:solidFill>
                <a:ln>
                  <a:noFill/>
                </a:ln>
              </p:spPr>
              <p:txBody>
                <a:bodyPr spcFirstLastPara="1" wrap="square" lIns="121900" tIns="121900" rIns="121900" bIns="121900" anchor="ctr" anchorCtr="0">
                  <a:noAutofit/>
                </a:bodyPr>
                <a:lstStyle/>
                <a:p>
                  <a:pPr algn="ctr"/>
                  <a:endParaRPr sz="2400"/>
                </a:p>
              </p:txBody>
            </p:sp>
            <p:sp>
              <p:nvSpPr>
                <p:cNvPr id="58" name="Google Shape;58;p13"/>
                <p:cNvSpPr/>
                <p:nvPr/>
              </p:nvSpPr>
              <p:spPr>
                <a:xfrm>
                  <a:off x="1137850" y="1050308"/>
                  <a:ext cx="2875040" cy="6498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algn="ctr"/>
                  <a:r>
                    <a:rPr lang="en" dirty="0">
                      <a:solidFill>
                        <a:schemeClr val="dk1"/>
                      </a:solidFill>
                      <a:latin typeface="Tenorite" pitchFamily="2" charset="0"/>
                      <a:ea typeface="Fira Sans"/>
                      <a:cs typeface="Fira Sans"/>
                      <a:sym typeface="Fira Sans"/>
                    </a:rPr>
                    <a:t>Could you research the </a:t>
                  </a:r>
                  <a:r>
                    <a:rPr lang="en" b="1" dirty="0">
                      <a:solidFill>
                        <a:schemeClr val="dk1"/>
                      </a:solidFill>
                      <a:latin typeface="Tenorite" pitchFamily="2" charset="0"/>
                      <a:ea typeface="Fira Sans"/>
                      <a:cs typeface="Fira Sans"/>
                      <a:sym typeface="Fira Sans"/>
                    </a:rPr>
                    <a:t>popular climbing shoes on the market?</a:t>
                  </a:r>
                  <a:r>
                    <a:rPr lang="en" dirty="0">
                      <a:solidFill>
                        <a:schemeClr val="dk1"/>
                      </a:solidFill>
                      <a:latin typeface="Tenorite" pitchFamily="2" charset="0"/>
                      <a:ea typeface="Fira Sans"/>
                      <a:cs typeface="Fira Sans"/>
                      <a:sym typeface="Fira Sans"/>
                    </a:rPr>
                    <a:t> </a:t>
                  </a:r>
                  <a:endParaRPr dirty="0">
                    <a:latin typeface="Tenorite" pitchFamily="2" charset="0"/>
                    <a:ea typeface="Fira Sans"/>
                    <a:cs typeface="Fira Sans"/>
                    <a:sym typeface="Fira Sans"/>
                  </a:endParaRPr>
                </a:p>
              </p:txBody>
            </p:sp>
          </p:grpSp>
          <p:sp>
            <p:nvSpPr>
              <p:cNvPr id="60" name="Google Shape;60;p13"/>
              <p:cNvSpPr/>
              <p:nvPr/>
            </p:nvSpPr>
            <p:spPr>
              <a:xfrm>
                <a:off x="1022367" y="1967751"/>
                <a:ext cx="4059627" cy="4025973"/>
              </a:xfrm>
              <a:prstGeom prst="roundRect">
                <a:avLst>
                  <a:gd name="adj" fmla="val 16667"/>
                </a:avLst>
              </a:prstGeom>
              <a:solidFill>
                <a:schemeClr val="lt2"/>
              </a:solidFill>
              <a:ln>
                <a:noFill/>
              </a:ln>
            </p:spPr>
            <p:txBody>
              <a:bodyPr spcFirstLastPara="1" wrap="square" lIns="121900" tIns="121900" rIns="121900" bIns="121900" anchor="t" anchorCtr="0">
                <a:noAutofit/>
              </a:bodyPr>
              <a:lstStyle/>
              <a:p>
                <a:r>
                  <a:rPr lang="en" b="1" dirty="0">
                    <a:latin typeface="Tenorite" pitchFamily="2" charset="0"/>
                    <a:ea typeface="Fira Sans"/>
                    <a:cs typeface="Fira Sans"/>
                    <a:sym typeface="Fira Sans"/>
                  </a:rPr>
                  <a:t>Notable Climbing Shoes in 2025</a:t>
                </a:r>
                <a:endParaRPr b="1" dirty="0">
                  <a:latin typeface="Tenorite" pitchFamily="2" charset="0"/>
                  <a:ea typeface="Fira Sans"/>
                  <a:cs typeface="Fira Sans"/>
                  <a:sym typeface="Fira Sans"/>
                </a:endParaRPr>
              </a:p>
              <a:p>
                <a:r>
                  <a:rPr lang="en" dirty="0">
                    <a:latin typeface="Tenorite" pitchFamily="2" charset="0"/>
                    <a:ea typeface="Fira Sans"/>
                    <a:cs typeface="Fira Sans"/>
                    <a:sym typeface="Fira Sans"/>
                  </a:rPr>
                  <a:t>- La </a:t>
                </a:r>
                <a:r>
                  <a:rPr lang="en" dirty="0" err="1">
                    <a:latin typeface="Tenorite" pitchFamily="2" charset="0"/>
                    <a:ea typeface="Fira Sans"/>
                    <a:cs typeface="Fira Sans"/>
                    <a:sym typeface="Fira Sans"/>
                  </a:rPr>
                  <a:t>Sportiva</a:t>
                </a:r>
                <a:r>
                  <a:rPr lang="en" dirty="0">
                    <a:latin typeface="Tenorite" pitchFamily="2" charset="0"/>
                    <a:ea typeface="Fira Sans"/>
                    <a:cs typeface="Fira Sans"/>
                    <a:sym typeface="Fira Sans"/>
                  </a:rPr>
                  <a:t> Solution</a:t>
                </a:r>
                <a:endParaRPr dirty="0">
                  <a:latin typeface="Tenorite" pitchFamily="2" charset="0"/>
                  <a:ea typeface="Fira Sans"/>
                  <a:cs typeface="Fira Sans"/>
                  <a:sym typeface="Fira Sans"/>
                </a:endParaRPr>
              </a:p>
              <a:p>
                <a:r>
                  <a:rPr lang="en" dirty="0">
                    <a:latin typeface="Tenorite" pitchFamily="2" charset="0"/>
                    <a:ea typeface="Fira Sans"/>
                    <a:cs typeface="Fira Sans"/>
                    <a:sym typeface="Fira Sans"/>
                  </a:rPr>
                  <a:t>  Features: Aggressive Downturn…</a:t>
                </a:r>
                <a:endParaRPr dirty="0">
                  <a:latin typeface="Tenorite" pitchFamily="2" charset="0"/>
                  <a:ea typeface="Fira Sans"/>
                  <a:cs typeface="Fira Sans"/>
                  <a:sym typeface="Fira Sans"/>
                </a:endParaRPr>
              </a:p>
              <a:p>
                <a:r>
                  <a:rPr lang="en" dirty="0">
                    <a:latin typeface="Tenorite" pitchFamily="2" charset="0"/>
                    <a:ea typeface="Fira Sans"/>
                    <a:cs typeface="Fira Sans"/>
                    <a:sym typeface="Fira Sans"/>
                  </a:rPr>
                  <a:t>- La </a:t>
                </a:r>
                <a:r>
                  <a:rPr lang="en" dirty="0" err="1">
                    <a:latin typeface="Tenorite" pitchFamily="2" charset="0"/>
                    <a:ea typeface="Fira Sans"/>
                    <a:cs typeface="Fira Sans"/>
                    <a:sym typeface="Fira Sans"/>
                  </a:rPr>
                  <a:t>Sportiva</a:t>
                </a:r>
                <a:r>
                  <a:rPr lang="en" dirty="0">
                    <a:latin typeface="Tenorite" pitchFamily="2" charset="0"/>
                    <a:ea typeface="Fira Sans"/>
                    <a:cs typeface="Fira Sans"/>
                    <a:sym typeface="Fira Sans"/>
                  </a:rPr>
                  <a:t> </a:t>
                </a:r>
                <a:r>
                  <a:rPr lang="en" dirty="0" err="1">
                    <a:latin typeface="Tenorite" pitchFamily="2" charset="0"/>
                    <a:ea typeface="Fira Sans"/>
                    <a:cs typeface="Fira Sans"/>
                    <a:sym typeface="Fira Sans"/>
                  </a:rPr>
                  <a:t>Skwama</a:t>
                </a:r>
                <a:r>
                  <a:rPr lang="en" dirty="0">
                    <a:latin typeface="Tenorite" pitchFamily="2" charset="0"/>
                    <a:ea typeface="Fira Sans"/>
                    <a:cs typeface="Fira Sans"/>
                    <a:sym typeface="Fira Sans"/>
                  </a:rPr>
                  <a:t> </a:t>
                </a:r>
                <a:endParaRPr dirty="0">
                  <a:latin typeface="Tenorite" pitchFamily="2" charset="0"/>
                  <a:ea typeface="Fira Sans"/>
                  <a:cs typeface="Fira Sans"/>
                  <a:sym typeface="Fira Sans"/>
                </a:endParaRPr>
              </a:p>
              <a:p>
                <a:r>
                  <a:rPr lang="en-US" dirty="0">
                    <a:latin typeface="Tenorite" pitchFamily="2" charset="0"/>
                    <a:ea typeface="Fira Sans"/>
                    <a:cs typeface="Fira Sans"/>
                    <a:sym typeface="Fira Sans"/>
                  </a:rPr>
                  <a:t>  Features: …</a:t>
                </a:r>
              </a:p>
              <a:p>
                <a:r>
                  <a:rPr lang="en" dirty="0">
                    <a:latin typeface="Tenorite" pitchFamily="2" charset="0"/>
                    <a:ea typeface="Fira Sans"/>
                    <a:cs typeface="Fira Sans"/>
                    <a:sym typeface="Fira Sans"/>
                  </a:rPr>
                  <a:t>…[16 other shoes omitted]...</a:t>
                </a:r>
                <a:endParaRPr dirty="0">
                  <a:latin typeface="Tenorite" pitchFamily="2" charset="0"/>
                  <a:ea typeface="Fira Sans"/>
                  <a:cs typeface="Fira Sans"/>
                  <a:sym typeface="Fira Sans"/>
                </a:endParaRPr>
              </a:p>
              <a:p>
                <a:endParaRPr lang="en-US" sz="1600" dirty="0">
                  <a:latin typeface="Fira Sans"/>
                  <a:ea typeface="Fira Sans"/>
                  <a:cs typeface="Fira Sans"/>
                  <a:sym typeface="Fira Sans"/>
                </a:endParaRPr>
              </a:p>
              <a:p>
                <a:r>
                  <a:rPr lang="en" b="1" dirty="0">
                    <a:latin typeface="Tenorite" pitchFamily="2" charset="0"/>
                    <a:ea typeface="Fira Sans"/>
                    <a:cs typeface="Fira Sans"/>
                    <a:sym typeface="Fira Sans"/>
                  </a:rPr>
                  <a:t>How Shoe Features Translate to </a:t>
                </a:r>
                <a:r>
                  <a:rPr lang="en" b="1" dirty="0" err="1">
                    <a:latin typeface="Tenorite" pitchFamily="2" charset="0"/>
                    <a:ea typeface="Fira Sans"/>
                    <a:cs typeface="Fira Sans"/>
                    <a:sym typeface="Fira Sans"/>
                  </a:rPr>
                  <a:t>Climbings</a:t>
                </a:r>
                <a:r>
                  <a:rPr lang="en" b="1" dirty="0">
                    <a:latin typeface="Tenorite" pitchFamily="2" charset="0"/>
                    <a:ea typeface="Fira Sans"/>
                    <a:cs typeface="Fira Sans"/>
                    <a:sym typeface="Fira Sans"/>
                  </a:rPr>
                  <a:t> Performance</a:t>
                </a:r>
                <a:endParaRPr b="1" dirty="0">
                  <a:latin typeface="Tenorite" pitchFamily="2" charset="0"/>
                  <a:ea typeface="Fira Sans"/>
                  <a:cs typeface="Fira Sans"/>
                  <a:sym typeface="Fira Sans"/>
                </a:endParaRPr>
              </a:p>
              <a:p>
                <a:pPr marL="285750" indent="-285750">
                  <a:buFontTx/>
                  <a:buChar char="-"/>
                </a:pPr>
                <a:r>
                  <a:rPr lang="en" dirty="0">
                    <a:latin typeface="Tenorite" pitchFamily="2" charset="0"/>
                    <a:ea typeface="Fira Sans"/>
                    <a:cs typeface="Fira Sans"/>
                    <a:sym typeface="Fira Sans"/>
                  </a:rPr>
                  <a:t>Downturn and asymmetry: … </a:t>
                </a:r>
              </a:p>
              <a:p>
                <a:pPr marL="285750" indent="-285750">
                  <a:buFontTx/>
                  <a:buChar char="-"/>
                </a:pPr>
                <a:r>
                  <a:rPr lang="en" dirty="0">
                    <a:latin typeface="Tenorite" pitchFamily="2" charset="0"/>
                    <a:ea typeface="Fira Sans"/>
                    <a:cs typeface="Fira Sans"/>
                    <a:sym typeface="Fira Sans"/>
                  </a:rPr>
                  <a:t>Rubber compound: … softer rubber improve friction for smearing</a:t>
                </a:r>
                <a:endParaRPr dirty="0">
                  <a:latin typeface="Tenorite" pitchFamily="2" charset="0"/>
                  <a:ea typeface="Fira Sans"/>
                  <a:cs typeface="Fira Sans"/>
                  <a:sym typeface="Fira Sans"/>
                </a:endParaRPr>
              </a:p>
            </p:txBody>
          </p:sp>
          <p:sp>
            <p:nvSpPr>
              <p:cNvPr id="70" name="Google Shape;70;p13"/>
              <p:cNvSpPr/>
              <p:nvPr/>
            </p:nvSpPr>
            <p:spPr>
              <a:xfrm>
                <a:off x="1230567" y="4167685"/>
                <a:ext cx="3497297" cy="1703179"/>
              </a:xfrm>
              <a:prstGeom prst="rect">
                <a:avLst/>
              </a:prstGeom>
              <a:no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73" name="Google Shape;73;p13"/>
              <p:cNvSpPr/>
              <p:nvPr/>
            </p:nvSpPr>
            <p:spPr>
              <a:xfrm>
                <a:off x="1230567" y="2128952"/>
                <a:ext cx="3497297" cy="1886681"/>
              </a:xfrm>
              <a:prstGeom prst="rect">
                <a:avLst/>
              </a:prstGeom>
              <a:no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grpSp>
      </p:grpSp>
      <p:grpSp>
        <p:nvGrpSpPr>
          <p:cNvPr id="15" name="Group 14">
            <a:extLst>
              <a:ext uri="{FF2B5EF4-FFF2-40B4-BE49-F238E27FC236}">
                <a16:creationId xmlns:a16="http://schemas.microsoft.com/office/drawing/2014/main" id="{31DC2B96-7846-66B1-5CBA-243A0416B8C0}"/>
              </a:ext>
            </a:extLst>
          </p:cNvPr>
          <p:cNvGrpSpPr/>
          <p:nvPr/>
        </p:nvGrpSpPr>
        <p:grpSpPr>
          <a:xfrm>
            <a:off x="6749376" y="2542663"/>
            <a:ext cx="3643105" cy="4093945"/>
            <a:chOff x="7371604" y="1899761"/>
            <a:chExt cx="4477606" cy="4093945"/>
          </a:xfrm>
        </p:grpSpPr>
        <p:grpSp>
          <p:nvGrpSpPr>
            <p:cNvPr id="14" name="Group 13">
              <a:extLst>
                <a:ext uri="{FF2B5EF4-FFF2-40B4-BE49-F238E27FC236}">
                  <a16:creationId xmlns:a16="http://schemas.microsoft.com/office/drawing/2014/main" id="{2266855A-FD3A-424F-D6EE-AB057B2FD2E5}"/>
                </a:ext>
              </a:extLst>
            </p:cNvPr>
            <p:cNvGrpSpPr/>
            <p:nvPr/>
          </p:nvGrpSpPr>
          <p:grpSpPr>
            <a:xfrm>
              <a:off x="7371604" y="1899761"/>
              <a:ext cx="4477606" cy="4093945"/>
              <a:chOff x="7371604" y="1899761"/>
              <a:chExt cx="4477606" cy="4093945"/>
            </a:xfrm>
          </p:grpSpPr>
          <p:sp>
            <p:nvSpPr>
              <p:cNvPr id="66" name="Google Shape;66;p13"/>
              <p:cNvSpPr/>
              <p:nvPr/>
            </p:nvSpPr>
            <p:spPr>
              <a:xfrm rot="3275998">
                <a:off x="7264168" y="2007197"/>
                <a:ext cx="658056" cy="443184"/>
              </a:xfrm>
              <a:prstGeom prst="triangle">
                <a:avLst>
                  <a:gd name="adj" fmla="val 50000"/>
                </a:avLst>
              </a:prstGeom>
              <a:solidFill>
                <a:schemeClr val="lt2"/>
              </a:solidFill>
              <a:ln>
                <a:noFill/>
              </a:ln>
            </p:spPr>
            <p:txBody>
              <a:bodyPr spcFirstLastPara="1" wrap="square" lIns="121900" tIns="121900" rIns="121900" bIns="121900" anchor="ctr" anchorCtr="0">
                <a:noAutofit/>
              </a:bodyPr>
              <a:lstStyle/>
              <a:p>
                <a:pPr algn="ctr"/>
                <a:endParaRPr sz="2400"/>
              </a:p>
            </p:txBody>
          </p:sp>
          <p:sp>
            <p:nvSpPr>
              <p:cNvPr id="67" name="Google Shape;67;p13"/>
              <p:cNvSpPr/>
              <p:nvPr/>
            </p:nvSpPr>
            <p:spPr>
              <a:xfrm>
                <a:off x="7402092" y="1967733"/>
                <a:ext cx="4447118" cy="4025973"/>
              </a:xfrm>
              <a:prstGeom prst="roundRect">
                <a:avLst>
                  <a:gd name="adj" fmla="val 16667"/>
                </a:avLst>
              </a:prstGeom>
              <a:solidFill>
                <a:schemeClr val="lt2"/>
              </a:solidFill>
              <a:ln>
                <a:noFill/>
              </a:ln>
            </p:spPr>
            <p:txBody>
              <a:bodyPr spcFirstLastPara="1" wrap="square" lIns="121900" tIns="121900" rIns="121900" bIns="121900" anchor="t" anchorCtr="0">
                <a:noAutofit/>
              </a:bodyPr>
              <a:lstStyle/>
              <a:p>
                <a:r>
                  <a:rPr lang="en" b="1" dirty="0">
                    <a:latin typeface="Tenorite" pitchFamily="2" charset="0"/>
                    <a:ea typeface="Fira Sans"/>
                    <a:cs typeface="Fira Sans"/>
                    <a:sym typeface="Fira Sans"/>
                  </a:rPr>
                  <a:t>Notable Climbing Shoes in 2025 Organized by Categories</a:t>
                </a:r>
                <a:endParaRPr sz="1600" dirty="0">
                  <a:latin typeface="Fira Sans"/>
                  <a:ea typeface="Fira Sans"/>
                  <a:cs typeface="Fira Sans"/>
                  <a:sym typeface="Fira Sans"/>
                </a:endParaRPr>
              </a:p>
              <a:p>
                <a:r>
                  <a:rPr lang="en" u="sng" dirty="0">
                    <a:latin typeface="Tenorite" pitchFamily="2" charset="0"/>
                    <a:ea typeface="Fira Sans"/>
                    <a:cs typeface="Fira Sans"/>
                    <a:sym typeface="Fira Sans"/>
                  </a:rPr>
                  <a:t>Category 1: Neutral to Moderate All-Around Shoes</a:t>
                </a:r>
                <a:endParaRPr u="sng" dirty="0">
                  <a:latin typeface="Tenorite" pitchFamily="2" charset="0"/>
                  <a:ea typeface="Fira Sans"/>
                  <a:cs typeface="Fira Sans"/>
                  <a:sym typeface="Fira Sans"/>
                </a:endParaRPr>
              </a:p>
              <a:p>
                <a:r>
                  <a:rPr lang="en" dirty="0">
                    <a:latin typeface="Tenorite" pitchFamily="2" charset="0"/>
                    <a:ea typeface="Fira Sans"/>
                    <a:cs typeface="Fira Sans"/>
                    <a:sym typeface="Fira Sans"/>
                  </a:rPr>
                  <a:t>- Evolv Defy</a:t>
                </a:r>
                <a:endParaRPr dirty="0">
                  <a:latin typeface="Tenorite" pitchFamily="2" charset="0"/>
                  <a:ea typeface="Fira Sans"/>
                  <a:cs typeface="Fira Sans"/>
                  <a:sym typeface="Fira Sans"/>
                </a:endParaRPr>
              </a:p>
              <a:p>
                <a:r>
                  <a:rPr lang="en" dirty="0">
                    <a:latin typeface="Tenorite" pitchFamily="2" charset="0"/>
                    <a:ea typeface="Fira Sans"/>
                    <a:cs typeface="Fira Sans"/>
                    <a:sym typeface="Fira Sans"/>
                  </a:rPr>
                  <a:t>  Features: Plush tongue, hook-and-loop closure</a:t>
                </a:r>
                <a:endParaRPr dirty="0">
                  <a:latin typeface="Tenorite" pitchFamily="2" charset="0"/>
                  <a:ea typeface="Fira Sans"/>
                  <a:cs typeface="Fira Sans"/>
                  <a:sym typeface="Fira Sans"/>
                </a:endParaRPr>
              </a:p>
              <a:p>
                <a:r>
                  <a:rPr lang="en" dirty="0">
                    <a:latin typeface="Tenorite" pitchFamily="2" charset="0"/>
                    <a:ea typeface="Fira Sans"/>
                    <a:cs typeface="Fira Sans"/>
                    <a:sym typeface="Fira Sans"/>
                  </a:rPr>
                  <a:t>- La </a:t>
                </a:r>
                <a:r>
                  <a:rPr lang="en" dirty="0" err="1">
                    <a:latin typeface="Tenorite" pitchFamily="2" charset="0"/>
                    <a:ea typeface="Fira Sans"/>
                    <a:cs typeface="Fira Sans"/>
                    <a:sym typeface="Fira Sans"/>
                  </a:rPr>
                  <a:t>Sportiva</a:t>
                </a:r>
                <a:r>
                  <a:rPr lang="en" dirty="0">
                    <a:latin typeface="Tenorite" pitchFamily="2" charset="0"/>
                    <a:ea typeface="Fira Sans"/>
                    <a:cs typeface="Fira Sans"/>
                    <a:sym typeface="Fira Sans"/>
                  </a:rPr>
                  <a:t> </a:t>
                </a:r>
                <a:r>
                  <a:rPr lang="en" dirty="0" err="1">
                    <a:latin typeface="Tenorite" pitchFamily="2" charset="0"/>
                    <a:ea typeface="Fira Sans"/>
                    <a:cs typeface="Fira Sans"/>
                    <a:sym typeface="Fira Sans"/>
                  </a:rPr>
                  <a:t>Taranlulace</a:t>
                </a:r>
                <a:r>
                  <a:rPr lang="en" dirty="0">
                    <a:latin typeface="Tenorite" pitchFamily="2" charset="0"/>
                    <a:ea typeface="Fira Sans"/>
                    <a:cs typeface="Fira Sans"/>
                    <a:sym typeface="Fira Sans"/>
                  </a:rPr>
                  <a:t> </a:t>
                </a:r>
                <a:endParaRPr dirty="0">
                  <a:latin typeface="Tenorite" pitchFamily="2" charset="0"/>
                  <a:ea typeface="Fira Sans"/>
                  <a:cs typeface="Fira Sans"/>
                  <a:sym typeface="Fira Sans"/>
                </a:endParaRPr>
              </a:p>
              <a:p>
                <a:r>
                  <a:rPr lang="en" dirty="0">
                    <a:latin typeface="Tenorite" pitchFamily="2" charset="0"/>
                    <a:ea typeface="Fira Sans"/>
                    <a:cs typeface="Fira Sans"/>
                    <a:sym typeface="Fira Sans"/>
                  </a:rPr>
                  <a:t>Category 2: Aggressive Shoes</a:t>
                </a:r>
                <a:endParaRPr dirty="0">
                  <a:latin typeface="Tenorite" pitchFamily="2" charset="0"/>
                  <a:ea typeface="Fira Sans"/>
                  <a:cs typeface="Fira Sans"/>
                  <a:sym typeface="Fira Sans"/>
                </a:endParaRPr>
              </a:p>
              <a:p>
                <a:r>
                  <a:rPr lang="en" dirty="0">
                    <a:latin typeface="Tenorite" pitchFamily="2" charset="0"/>
                    <a:ea typeface="Fira Sans"/>
                    <a:cs typeface="Fira Sans"/>
                    <a:sym typeface="Fira Sans"/>
                  </a:rPr>
                  <a:t>- Tanaya Lati </a:t>
                </a:r>
                <a:endParaRPr dirty="0">
                  <a:latin typeface="Tenorite" pitchFamily="2" charset="0"/>
                  <a:ea typeface="Fira Sans"/>
                  <a:cs typeface="Fira Sans"/>
                  <a:sym typeface="Fira Sans"/>
                </a:endParaRPr>
              </a:p>
              <a:p>
                <a:r>
                  <a:rPr lang="en" dirty="0">
                    <a:latin typeface="Tenorite" pitchFamily="2" charset="0"/>
                    <a:ea typeface="Fira Sans"/>
                    <a:cs typeface="Fira Sans"/>
                    <a:sym typeface="Fira Sans"/>
                  </a:rPr>
                  <a:t>  Features: Stiff rubber …</a:t>
                </a:r>
                <a:endParaRPr dirty="0">
                  <a:latin typeface="Tenorite" pitchFamily="2" charset="0"/>
                  <a:ea typeface="Fira Sans"/>
                  <a:cs typeface="Fira Sans"/>
                  <a:sym typeface="Fira Sans"/>
                </a:endParaRPr>
              </a:p>
              <a:p>
                <a:r>
                  <a:rPr lang="en" dirty="0">
                    <a:latin typeface="Tenorite" pitchFamily="2" charset="0"/>
                    <a:ea typeface="Fira Sans"/>
                    <a:cs typeface="Fira Sans"/>
                    <a:sym typeface="Fira Sans"/>
                  </a:rPr>
                  <a:t>… [20 Other shoes omitted] …</a:t>
                </a:r>
                <a:endParaRPr dirty="0">
                  <a:latin typeface="Tenorite" pitchFamily="2" charset="0"/>
                  <a:ea typeface="Fira Sans"/>
                  <a:cs typeface="Fira Sans"/>
                  <a:sym typeface="Fira Sans"/>
                </a:endParaRPr>
              </a:p>
              <a:p>
                <a:endParaRPr sz="1600" dirty="0">
                  <a:latin typeface="Fira Sans"/>
                  <a:ea typeface="Fira Sans"/>
                  <a:cs typeface="Fira Sans"/>
                  <a:sym typeface="Fira Sans"/>
                </a:endParaRPr>
              </a:p>
            </p:txBody>
          </p:sp>
        </p:grpSp>
        <p:sp>
          <p:nvSpPr>
            <p:cNvPr id="74" name="Google Shape;74;p13"/>
            <p:cNvSpPr/>
            <p:nvPr/>
          </p:nvSpPr>
          <p:spPr>
            <a:xfrm>
              <a:off x="7641558" y="2157570"/>
              <a:ext cx="3934259" cy="3604692"/>
            </a:xfrm>
            <a:prstGeom prst="rect">
              <a:avLst/>
            </a:prstGeom>
            <a:no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p>
          </p:txBody>
        </p:sp>
      </p:grpSp>
      <p:sp>
        <p:nvSpPr>
          <p:cNvPr id="76" name="Google Shape;76;p13"/>
          <p:cNvSpPr txBox="1"/>
          <p:nvPr/>
        </p:nvSpPr>
        <p:spPr>
          <a:xfrm>
            <a:off x="5235439" y="3563640"/>
            <a:ext cx="1441325" cy="800179"/>
          </a:xfrm>
          <a:prstGeom prst="rect">
            <a:avLst/>
          </a:prstGeom>
          <a:noFill/>
          <a:ln>
            <a:noFill/>
          </a:ln>
        </p:spPr>
        <p:txBody>
          <a:bodyPr spcFirstLastPara="1" wrap="square" lIns="121900" tIns="121900" rIns="121900" bIns="121900" anchor="t" anchorCtr="0">
            <a:spAutoFit/>
          </a:bodyPr>
          <a:lstStyle/>
          <a:p>
            <a:pPr algn="ctr"/>
            <a:r>
              <a:rPr lang="en" b="1" dirty="0">
                <a:solidFill>
                  <a:srgbClr val="CC0000"/>
                </a:solidFill>
                <a:latin typeface="Tenorite" pitchFamily="2" charset="0"/>
                <a:ea typeface="Fira Sans"/>
                <a:cs typeface="Fira Sans"/>
                <a:sym typeface="Fira Sans"/>
              </a:rPr>
              <a:t>Inconsistent list of shoes</a:t>
            </a:r>
            <a:endParaRPr b="1" dirty="0">
              <a:solidFill>
                <a:srgbClr val="CC0000"/>
              </a:solidFill>
              <a:latin typeface="Tenorite" pitchFamily="2" charset="0"/>
              <a:ea typeface="Fira Sans"/>
              <a:cs typeface="Fira Sans"/>
              <a:sym typeface="Fira Sans"/>
            </a:endParaRPr>
          </a:p>
        </p:txBody>
      </p:sp>
      <p:sp>
        <p:nvSpPr>
          <p:cNvPr id="24" name="Google Shape;90;p18">
            <a:extLst>
              <a:ext uri="{FF2B5EF4-FFF2-40B4-BE49-F238E27FC236}">
                <a16:creationId xmlns:a16="http://schemas.microsoft.com/office/drawing/2014/main" id="{58610268-7197-0E25-C383-33B8D783C942}"/>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Multi-turn Deep Research</a:t>
            </a:r>
            <a:endParaRPr lang="en-US" sz="3067" b="1" dirty="0">
              <a:solidFill>
                <a:srgbClr val="7030A0"/>
              </a:solidFill>
              <a:latin typeface="Montserrat"/>
              <a:ea typeface="Montserrat"/>
              <a:cs typeface="Montserrat"/>
              <a:sym typeface="Montserrat"/>
            </a:endParaRPr>
          </a:p>
        </p:txBody>
      </p:sp>
      <p:sp>
        <p:nvSpPr>
          <p:cNvPr id="25" name="TextBox 24">
            <a:extLst>
              <a:ext uri="{FF2B5EF4-FFF2-40B4-BE49-F238E27FC236}">
                <a16:creationId xmlns:a16="http://schemas.microsoft.com/office/drawing/2014/main" id="{D9359412-5B54-C361-C44B-132694B7FBAD}"/>
              </a:ext>
            </a:extLst>
          </p:cNvPr>
          <p:cNvSpPr txBox="1"/>
          <p:nvPr/>
        </p:nvSpPr>
        <p:spPr>
          <a:xfrm>
            <a:off x="4987823" y="6478985"/>
            <a:ext cx="9879496" cy="379015"/>
          </a:xfrm>
          <a:prstGeom prst="rect">
            <a:avLst/>
          </a:prstGeom>
          <a:noFill/>
        </p:spPr>
        <p:txBody>
          <a:bodyPr wrap="square">
            <a:spAutoFit/>
          </a:bodyPr>
          <a:lstStyle/>
          <a:p>
            <a:pPr algn="ctr">
              <a:lnSpc>
                <a:spcPct val="150000"/>
              </a:lnSpc>
            </a:pPr>
            <a:r>
              <a:rPr lang="en-US" altLang="zh-SG" sz="1400" dirty="0">
                <a:latin typeface="Montserrat" pitchFamily="2" charset="77"/>
                <a:cs typeface="Arial" panose="020B0604020202020204" pitchFamily="34" charset="0"/>
              </a:rPr>
              <a:t>Current work with </a:t>
            </a:r>
            <a:r>
              <a:rPr lang="en-US" altLang="zh-CN" sz="1400" dirty="0">
                <a:latin typeface="Montserrat" pitchFamily="2" charset="77"/>
                <a:cs typeface="Arial" panose="020B0604020202020204" pitchFamily="34" charset="0"/>
              </a:rPr>
              <a:t>Bingsen</a:t>
            </a:r>
            <a:r>
              <a:rPr lang="en-US" altLang="zh-SG" sz="1400" dirty="0">
                <a:latin typeface="Montserrat" pitchFamily="2" charset="77"/>
                <a:cs typeface="Arial" panose="020B0604020202020204" pitchFamily="34" charset="0"/>
              </a:rPr>
              <a:t> Chen,  Boyan Li, Xi Ye</a:t>
            </a:r>
            <a:endParaRPr lang="zh-SG" altLang="en-US" sz="1400" dirty="0">
              <a:latin typeface="Montserrat" pitchFamily="2" charset="77"/>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4B4BB5DE-BB38-ABB2-A2B1-F1DED9474F2F}"/>
            </a:ext>
          </a:extLst>
        </p:cNvPr>
        <p:cNvGrpSpPr/>
        <p:nvPr/>
      </p:nvGrpSpPr>
      <p:grpSpPr>
        <a:xfrm>
          <a:off x="0" y="0"/>
          <a:ext cx="0" cy="0"/>
          <a:chOff x="0" y="0"/>
          <a:chExt cx="0" cy="0"/>
        </a:xfrm>
      </p:grpSpPr>
      <p:sp>
        <p:nvSpPr>
          <p:cNvPr id="90" name="Google Shape;90;p18">
            <a:extLst>
              <a:ext uri="{FF2B5EF4-FFF2-40B4-BE49-F238E27FC236}">
                <a16:creationId xmlns:a16="http://schemas.microsoft.com/office/drawing/2014/main" id="{C4E8CF0D-2C66-B2D9-93DC-07B6E7F92DF3}"/>
              </a:ext>
            </a:extLst>
          </p:cNvPr>
          <p:cNvSpPr txBox="1">
            <a:spLocks noGrp="1"/>
          </p:cNvSpPr>
          <p:nvPr>
            <p:ph type="title"/>
          </p:nvPr>
        </p:nvSpPr>
        <p:spPr>
          <a:xfrm>
            <a:off x="415600" y="593367"/>
            <a:ext cx="11233200" cy="805600"/>
          </a:xfrm>
          <a:prstGeom prst="rect">
            <a:avLst/>
          </a:prstGeom>
        </p:spPr>
        <p:txBody>
          <a:bodyPr spcFirstLastPara="1" vert="horz" wrap="square" lIns="121900" tIns="121900" rIns="121900" bIns="121900" rtlCol="0" anchor="t" anchorCtr="0">
            <a:noAutofit/>
          </a:bodyPr>
          <a:lstStyle/>
          <a:p>
            <a:r>
              <a:rPr lang="en-US" sz="3067" b="1" dirty="0">
                <a:solidFill>
                  <a:srgbClr val="7030A0"/>
                </a:solidFill>
                <a:latin typeface="Montserrat"/>
                <a:ea typeface="Montserrat"/>
                <a:cs typeface="Montserrat"/>
                <a:sym typeface="Montserrat"/>
              </a:rPr>
              <a:t>Final Take-aways</a:t>
            </a:r>
            <a:endParaRPr sz="3067" b="1" dirty="0">
              <a:solidFill>
                <a:srgbClr val="7030A0"/>
              </a:solidFill>
              <a:latin typeface="Montserrat"/>
              <a:ea typeface="Montserrat"/>
              <a:cs typeface="Montserrat"/>
              <a:sym typeface="Montserrat"/>
            </a:endParaRPr>
          </a:p>
        </p:txBody>
      </p:sp>
      <p:cxnSp>
        <p:nvCxnSpPr>
          <p:cNvPr id="91" name="Google Shape;91;p18">
            <a:extLst>
              <a:ext uri="{FF2B5EF4-FFF2-40B4-BE49-F238E27FC236}">
                <a16:creationId xmlns:a16="http://schemas.microsoft.com/office/drawing/2014/main" id="{C558BB67-CB0E-3C46-3040-D8D39424C372}"/>
              </a:ext>
            </a:extLst>
          </p:cNvPr>
          <p:cNvCxnSpPr/>
          <p:nvPr/>
        </p:nvCxnSpPr>
        <p:spPr>
          <a:xfrm>
            <a:off x="557639" y="1362700"/>
            <a:ext cx="828800" cy="0"/>
          </a:xfrm>
          <a:prstGeom prst="straightConnector1">
            <a:avLst/>
          </a:prstGeom>
          <a:noFill/>
          <a:ln w="76200" cap="flat" cmpd="sng">
            <a:solidFill>
              <a:srgbClr val="9A6ABA"/>
            </a:solidFill>
            <a:prstDash val="solid"/>
            <a:round/>
            <a:headEnd type="none" w="med" len="med"/>
            <a:tailEnd type="none" w="med" len="med"/>
          </a:ln>
        </p:spPr>
      </p:cxnSp>
      <p:sp>
        <p:nvSpPr>
          <p:cNvPr id="3" name="TextBox 2">
            <a:extLst>
              <a:ext uri="{FF2B5EF4-FFF2-40B4-BE49-F238E27FC236}">
                <a16:creationId xmlns:a16="http://schemas.microsoft.com/office/drawing/2014/main" id="{3AAEEFE7-6B65-6D79-41AC-160700E69D8A}"/>
              </a:ext>
            </a:extLst>
          </p:cNvPr>
          <p:cNvSpPr txBox="1"/>
          <p:nvPr/>
        </p:nvSpPr>
        <p:spPr>
          <a:xfrm>
            <a:off x="554837" y="2210260"/>
            <a:ext cx="9838100" cy="923330"/>
          </a:xfrm>
          <a:prstGeom prst="rect">
            <a:avLst/>
          </a:prstGeom>
          <a:noFill/>
        </p:spPr>
        <p:txBody>
          <a:bodyPr wrap="square">
            <a:spAutoFit/>
          </a:bodyPr>
          <a:lstStyle/>
          <a:p>
            <a:r>
              <a:rPr lang="en-US" altLang="zh-CN" sz="1800" b="1" i="1" dirty="0">
                <a:latin typeface="Montserrat" pitchFamily="2" charset="77"/>
              </a:rPr>
              <a:t>1. Find interesting problems that retrieval actually help</a:t>
            </a:r>
            <a:r>
              <a:rPr lang="en-US" altLang="zh-CN" b="1" i="1" dirty="0">
                <a:latin typeface="Montserrat" pitchFamily="2" charset="77"/>
              </a:rPr>
              <a:t>.</a:t>
            </a:r>
            <a:endParaRPr lang="en-US" altLang="zh-CN" sz="1800" b="1" i="1" dirty="0">
              <a:latin typeface="Montserrat" pitchFamily="2" charset="77"/>
            </a:endParaRPr>
          </a:p>
          <a:p>
            <a:r>
              <a:rPr lang="en-US" altLang="zh-CN" b="1" i="1" dirty="0">
                <a:latin typeface="Montserrat" pitchFamily="2" charset="77"/>
              </a:rPr>
              <a:t>2. Stronger retrievers that can handle complex and reasoning-intensive queries.</a:t>
            </a:r>
          </a:p>
          <a:p>
            <a:r>
              <a:rPr lang="en-US" altLang="zh-CN" sz="1800" b="1" i="1" dirty="0">
                <a:latin typeface="Montserrat" pitchFamily="2" charset="77"/>
              </a:rPr>
              <a:t>3. (Future) Incorporate retrieval advancements into agentic search</a:t>
            </a:r>
          </a:p>
        </p:txBody>
      </p:sp>
      <p:sp>
        <p:nvSpPr>
          <p:cNvPr id="4" name="TextBox 3">
            <a:extLst>
              <a:ext uri="{FF2B5EF4-FFF2-40B4-BE49-F238E27FC236}">
                <a16:creationId xmlns:a16="http://schemas.microsoft.com/office/drawing/2014/main" id="{1537732D-7E9A-2E12-E7AB-3761D7492642}"/>
              </a:ext>
            </a:extLst>
          </p:cNvPr>
          <p:cNvSpPr txBox="1"/>
          <p:nvPr/>
        </p:nvSpPr>
        <p:spPr>
          <a:xfrm>
            <a:off x="557639" y="1624820"/>
            <a:ext cx="9216886" cy="369332"/>
          </a:xfrm>
          <a:prstGeom prst="rect">
            <a:avLst/>
          </a:prstGeom>
          <a:noFill/>
        </p:spPr>
        <p:txBody>
          <a:bodyPr wrap="square">
            <a:spAutoFit/>
          </a:bodyPr>
          <a:lstStyle/>
          <a:p>
            <a:r>
              <a:rPr lang="en-US" altLang="zh-CN" b="1" i="1" dirty="0">
                <a:solidFill>
                  <a:srgbClr val="7030A0"/>
                </a:solidFill>
                <a:latin typeface="Montserrat" pitchFamily="2" charset="77"/>
              </a:rPr>
              <a:t>AI</a:t>
            </a:r>
            <a:r>
              <a:rPr lang="zh-CN" altLang="en-US" b="1" i="1" dirty="0">
                <a:solidFill>
                  <a:srgbClr val="7030A0"/>
                </a:solidFill>
                <a:latin typeface="Montserrat" pitchFamily="2" charset="77"/>
              </a:rPr>
              <a:t> </a:t>
            </a:r>
            <a:r>
              <a:rPr lang="en-US" altLang="zh-CN" b="1" i="1" dirty="0">
                <a:solidFill>
                  <a:srgbClr val="7030A0"/>
                </a:solidFill>
                <a:latin typeface="Montserrat" pitchFamily="2" charset="77"/>
              </a:rPr>
              <a:t>for Research with better </a:t>
            </a:r>
            <a:r>
              <a:rPr lang="en-US" altLang="zh-CN" sz="1800" b="1" i="1" dirty="0">
                <a:solidFill>
                  <a:srgbClr val="7030A0"/>
                </a:solidFill>
                <a:latin typeface="Montserrat" pitchFamily="2" charset="77"/>
              </a:rPr>
              <a:t>agentic search systems</a:t>
            </a:r>
            <a:endParaRPr lang="en-US" altLang="zh-CN" sz="1800" b="1" i="1" dirty="0">
              <a:solidFill>
                <a:srgbClr val="E97300"/>
              </a:solidFill>
              <a:latin typeface="Montserrat" pitchFamily="2" charset="77"/>
            </a:endParaRPr>
          </a:p>
        </p:txBody>
      </p:sp>
      <p:pic>
        <p:nvPicPr>
          <p:cNvPr id="2" name="Picture 1">
            <a:extLst>
              <a:ext uri="{FF2B5EF4-FFF2-40B4-BE49-F238E27FC236}">
                <a16:creationId xmlns:a16="http://schemas.microsoft.com/office/drawing/2014/main" id="{C1609C72-8135-2261-EA32-2D39C0C672A6}"/>
              </a:ext>
            </a:extLst>
          </p:cNvPr>
          <p:cNvPicPr>
            <a:picLocks noChangeAspect="1"/>
          </p:cNvPicPr>
          <p:nvPr/>
        </p:nvPicPr>
        <p:blipFill>
          <a:blip r:embed="rId3"/>
          <a:stretch>
            <a:fillRect/>
          </a:stretch>
        </p:blipFill>
        <p:spPr>
          <a:xfrm>
            <a:off x="587134" y="4353591"/>
            <a:ext cx="448505" cy="448505"/>
          </a:xfrm>
          <a:prstGeom prst="rect">
            <a:avLst/>
          </a:prstGeom>
        </p:spPr>
      </p:pic>
      <p:sp>
        <p:nvSpPr>
          <p:cNvPr id="5" name="TextBox 4">
            <a:extLst>
              <a:ext uri="{FF2B5EF4-FFF2-40B4-BE49-F238E27FC236}">
                <a16:creationId xmlns:a16="http://schemas.microsoft.com/office/drawing/2014/main" id="{1A3F16EE-0DB0-FD28-01E7-6093D4A0E12F}"/>
              </a:ext>
            </a:extLst>
          </p:cNvPr>
          <p:cNvSpPr txBox="1"/>
          <p:nvPr/>
        </p:nvSpPr>
        <p:spPr>
          <a:xfrm>
            <a:off x="1386439" y="4254677"/>
            <a:ext cx="14001157" cy="646331"/>
          </a:xfrm>
          <a:prstGeom prst="rect">
            <a:avLst/>
          </a:prstGeom>
          <a:noFill/>
        </p:spPr>
        <p:txBody>
          <a:bodyPr wrap="square">
            <a:spAutoFit/>
          </a:bodyPr>
          <a:lstStyle/>
          <a:p>
            <a:r>
              <a:rPr lang="en-US" altLang="zh-SG" dirty="0">
                <a:latin typeface="Montserrat" pitchFamily="2" charset="77"/>
                <a:cs typeface="Arial" panose="020B0604020202020204" pitchFamily="34" charset="0"/>
              </a:rPr>
              <a:t>Benchmarking and Improving Retrieval for Deep Research Agents</a:t>
            </a:r>
          </a:p>
          <a:p>
            <a:r>
              <a:rPr lang="en-US" dirty="0">
                <a:latin typeface="Montserrat" pitchFamily="2" charset="77"/>
              </a:rPr>
              <a:t>(</a:t>
            </a:r>
            <a:r>
              <a:rPr lang="en-US" i="1" dirty="0">
                <a:latin typeface="Montserrat" pitchFamily="2" charset="77"/>
              </a:rPr>
              <a:t>ACL </a:t>
            </a:r>
            <a:r>
              <a:rPr lang="en-US" altLang="zh-CN" i="1" dirty="0">
                <a:latin typeface="Montserrat" pitchFamily="2" charset="77"/>
              </a:rPr>
              <a:t>2026</a:t>
            </a:r>
            <a:r>
              <a:rPr lang="zh-CN" altLang="en-US" i="1" dirty="0">
                <a:latin typeface="Montserrat" pitchFamily="2" charset="77"/>
              </a:rPr>
              <a:t> </a:t>
            </a:r>
            <a:r>
              <a:rPr lang="en-US" altLang="zh-CN" i="1" dirty="0">
                <a:latin typeface="Montserrat" pitchFamily="2" charset="77"/>
              </a:rPr>
              <a:t>Submission</a:t>
            </a:r>
            <a:r>
              <a:rPr lang="en-US" dirty="0">
                <a:latin typeface="Montserrat" pitchFamily="2" charset="77"/>
              </a:rPr>
              <a:t>) </a:t>
            </a:r>
          </a:p>
        </p:txBody>
      </p:sp>
      <p:sp>
        <p:nvSpPr>
          <p:cNvPr id="6" name="TextBox 5">
            <a:extLst>
              <a:ext uri="{FF2B5EF4-FFF2-40B4-BE49-F238E27FC236}">
                <a16:creationId xmlns:a16="http://schemas.microsoft.com/office/drawing/2014/main" id="{AEF5D09D-37D9-9C21-B5DE-545EA5288734}"/>
              </a:ext>
            </a:extLst>
          </p:cNvPr>
          <p:cNvSpPr txBox="1"/>
          <p:nvPr/>
        </p:nvSpPr>
        <p:spPr>
          <a:xfrm>
            <a:off x="1386439" y="3468147"/>
            <a:ext cx="8832715" cy="646331"/>
          </a:xfrm>
          <a:prstGeom prst="rect">
            <a:avLst/>
          </a:prstGeom>
          <a:noFill/>
        </p:spPr>
        <p:txBody>
          <a:bodyPr wrap="square">
            <a:spAutoFit/>
          </a:bodyPr>
          <a:lstStyle/>
          <a:p>
            <a:r>
              <a:rPr lang="en-US" dirty="0">
                <a:latin typeface="Montserrat" pitchFamily="2" charset="77"/>
              </a:rPr>
              <a:t>Text Diffusion Language Model for Reasoning-intensive Retrieval</a:t>
            </a:r>
          </a:p>
          <a:p>
            <a:r>
              <a:rPr lang="en-US" dirty="0">
                <a:latin typeface="Montserrat" pitchFamily="2" charset="77"/>
              </a:rPr>
              <a:t>(</a:t>
            </a:r>
            <a:r>
              <a:rPr lang="en-US" i="1" dirty="0">
                <a:latin typeface="Montserrat" pitchFamily="2" charset="77"/>
              </a:rPr>
              <a:t>EMNLP 2025</a:t>
            </a:r>
            <a:r>
              <a:rPr lang="en-US" dirty="0">
                <a:latin typeface="Montserrat" pitchFamily="2" charset="77"/>
              </a:rPr>
              <a:t>) </a:t>
            </a:r>
          </a:p>
        </p:txBody>
      </p:sp>
      <p:pic>
        <p:nvPicPr>
          <p:cNvPr id="7" name="Picture 6">
            <a:extLst>
              <a:ext uri="{FF2B5EF4-FFF2-40B4-BE49-F238E27FC236}">
                <a16:creationId xmlns:a16="http://schemas.microsoft.com/office/drawing/2014/main" id="{81AF24EB-C447-00DE-BFCE-4F80B40E54E0}"/>
              </a:ext>
            </a:extLst>
          </p:cNvPr>
          <p:cNvPicPr>
            <a:picLocks noChangeAspect="1"/>
          </p:cNvPicPr>
          <p:nvPr/>
        </p:nvPicPr>
        <p:blipFill>
          <a:blip r:embed="rId4"/>
          <a:stretch>
            <a:fillRect/>
          </a:stretch>
        </p:blipFill>
        <p:spPr>
          <a:xfrm>
            <a:off x="587134" y="3497735"/>
            <a:ext cx="498843" cy="498843"/>
          </a:xfrm>
          <a:prstGeom prst="rect">
            <a:avLst/>
          </a:prstGeom>
        </p:spPr>
      </p:pic>
    </p:spTree>
    <p:extLst>
      <p:ext uri="{BB962C8B-B14F-4D97-AF65-F5344CB8AC3E}">
        <p14:creationId xmlns:p14="http://schemas.microsoft.com/office/powerpoint/2010/main" val="745624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5A02B-CC3C-1EB9-B360-89F7960F5362}"/>
            </a:ext>
          </a:extLst>
        </p:cNvPr>
        <p:cNvGrpSpPr/>
        <p:nvPr/>
      </p:nvGrpSpPr>
      <p:grpSpPr>
        <a:xfrm>
          <a:off x="0" y="0"/>
          <a:ext cx="0" cy="0"/>
          <a:chOff x="0" y="0"/>
          <a:chExt cx="0" cy="0"/>
        </a:xfrm>
      </p:grpSpPr>
      <p:sp>
        <p:nvSpPr>
          <p:cNvPr id="3" name="Google Shape;146;g25f0cf8758f_3_89">
            <a:extLst>
              <a:ext uri="{FF2B5EF4-FFF2-40B4-BE49-F238E27FC236}">
                <a16:creationId xmlns:a16="http://schemas.microsoft.com/office/drawing/2014/main" id="{FE3EE9CF-331B-96EE-A82D-F0D23F7482B1}"/>
              </a:ext>
            </a:extLst>
          </p:cNvPr>
          <p:cNvSpPr txBox="1"/>
          <p:nvPr/>
        </p:nvSpPr>
        <p:spPr>
          <a:xfrm>
            <a:off x="554935" y="306589"/>
            <a:ext cx="11082130" cy="718068"/>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zh-CN" altLang="en-US" sz="2133" dirty="0">
                <a:latin typeface="Montserrat" pitchFamily="2" charset="77"/>
                <a:ea typeface="Lato"/>
                <a:cs typeface="Lato"/>
                <a:sym typeface="Lato"/>
              </a:rPr>
              <a:t> </a:t>
            </a:r>
            <a:r>
              <a:rPr lang="en-US" altLang="zh-CN" sz="2133" dirty="0">
                <a:latin typeface="Montserrat" pitchFamily="2" charset="77"/>
                <a:ea typeface="Lato"/>
                <a:cs typeface="Lato"/>
                <a:sym typeface="Lato"/>
              </a:rPr>
              <a:t>Our Group works on diverse topics related to LLMs, happy to chat! </a:t>
            </a:r>
            <a:endParaRPr sz="2133" dirty="0">
              <a:latin typeface="Montserrat" pitchFamily="2" charset="77"/>
              <a:ea typeface="Lato"/>
              <a:cs typeface="Lato"/>
              <a:sym typeface="Lato"/>
            </a:endParaRPr>
          </a:p>
        </p:txBody>
      </p:sp>
      <p:sp>
        <p:nvSpPr>
          <p:cNvPr id="5" name="Google Shape;146;g25f0cf8758f_3_89">
            <a:extLst>
              <a:ext uri="{FF2B5EF4-FFF2-40B4-BE49-F238E27FC236}">
                <a16:creationId xmlns:a16="http://schemas.microsoft.com/office/drawing/2014/main" id="{3262233B-0026-D2F6-9297-F0BB629FF987}"/>
              </a:ext>
            </a:extLst>
          </p:cNvPr>
          <p:cNvSpPr txBox="1"/>
          <p:nvPr/>
        </p:nvSpPr>
        <p:spPr>
          <a:xfrm>
            <a:off x="506154" y="4862229"/>
            <a:ext cx="11358190" cy="1330659"/>
          </a:xfrm>
          <a:prstGeom prst="rect">
            <a:avLst/>
          </a:prstGeom>
          <a:noFill/>
          <a:ln>
            <a:noFill/>
          </a:ln>
        </p:spPr>
        <p:txBody>
          <a:bodyPr spcFirstLastPara="1" wrap="square" lIns="121900" tIns="121900" rIns="121900" bIns="121900" anchor="t" anchorCtr="0">
            <a:noAutofit/>
          </a:bodyPr>
          <a:lstStyle/>
          <a:p>
            <a:pPr>
              <a:lnSpc>
                <a:spcPct val="115000"/>
              </a:lnSpc>
              <a:spcBef>
                <a:spcPts val="800"/>
              </a:spcBef>
            </a:pPr>
            <a:r>
              <a:rPr lang="en-US" b="1" dirty="0">
                <a:latin typeface="Montserrat" pitchFamily="2" charset="77"/>
                <a:ea typeface="Lato"/>
                <a:cs typeface="Lato"/>
                <a:sym typeface="Lato"/>
              </a:rPr>
              <a:t>Fantastic Undergrads from NYU Shanghai:</a:t>
            </a:r>
            <a:r>
              <a:rPr lang="en-US" dirty="0">
                <a:latin typeface="Montserrat" pitchFamily="2" charset="77"/>
                <a:ea typeface="Lato"/>
                <a:cs typeface="Lato"/>
                <a:sym typeface="Lato"/>
              </a:rPr>
              <a:t> Yufeng Xu, Class of 2026, Kaiyue Feng, Class of 2026, Tiansheng Hu, class of 2027, Yiyi Chen, Class of 2027, Qi Sun, class of 2027, Adella Hu, class of 2028, Fengyu Xie, class of 2028</a:t>
            </a:r>
          </a:p>
        </p:txBody>
      </p:sp>
      <p:pic>
        <p:nvPicPr>
          <p:cNvPr id="9" name="Picture 8" descr="A person wearing glasses and a purple jacket&#10;&#10;AI-generated content may be incorrect.">
            <a:extLst>
              <a:ext uri="{FF2B5EF4-FFF2-40B4-BE49-F238E27FC236}">
                <a16:creationId xmlns:a16="http://schemas.microsoft.com/office/drawing/2014/main" id="{6F7A108C-A66E-6E11-559B-FD85C4D97F5B}"/>
              </a:ext>
            </a:extLst>
          </p:cNvPr>
          <p:cNvPicPr>
            <a:picLocks noChangeAspect="1"/>
          </p:cNvPicPr>
          <p:nvPr/>
        </p:nvPicPr>
        <p:blipFill>
          <a:blip r:embed="rId3"/>
          <a:stretch>
            <a:fillRect/>
          </a:stretch>
        </p:blipFill>
        <p:spPr>
          <a:xfrm>
            <a:off x="868805" y="1725150"/>
            <a:ext cx="970136" cy="1571866"/>
          </a:xfrm>
          <a:prstGeom prst="rect">
            <a:avLst/>
          </a:prstGeom>
        </p:spPr>
      </p:pic>
      <p:pic>
        <p:nvPicPr>
          <p:cNvPr id="11" name="Picture 10" descr="A person standing in front of a fountain&#10;&#10;AI-generated content may be incorrect.">
            <a:extLst>
              <a:ext uri="{FF2B5EF4-FFF2-40B4-BE49-F238E27FC236}">
                <a16:creationId xmlns:a16="http://schemas.microsoft.com/office/drawing/2014/main" id="{AB40976A-DB1C-0C3E-3ADB-089B86BD0FE6}"/>
              </a:ext>
            </a:extLst>
          </p:cNvPr>
          <p:cNvPicPr>
            <a:picLocks noChangeAspect="1"/>
          </p:cNvPicPr>
          <p:nvPr/>
        </p:nvPicPr>
        <p:blipFill>
          <a:blip r:embed="rId4"/>
          <a:stretch>
            <a:fillRect/>
          </a:stretch>
        </p:blipFill>
        <p:spPr>
          <a:xfrm>
            <a:off x="7921335" y="1725150"/>
            <a:ext cx="1195672" cy="1571866"/>
          </a:xfrm>
          <a:prstGeom prst="rect">
            <a:avLst/>
          </a:prstGeom>
        </p:spPr>
      </p:pic>
      <p:sp>
        <p:nvSpPr>
          <p:cNvPr id="12" name="TextBox 11">
            <a:extLst>
              <a:ext uri="{FF2B5EF4-FFF2-40B4-BE49-F238E27FC236}">
                <a16:creationId xmlns:a16="http://schemas.microsoft.com/office/drawing/2014/main" id="{9B1F05BE-F04B-82CC-066C-7FAFE7074F59}"/>
              </a:ext>
            </a:extLst>
          </p:cNvPr>
          <p:cNvSpPr txBox="1"/>
          <p:nvPr/>
        </p:nvSpPr>
        <p:spPr>
          <a:xfrm>
            <a:off x="7651084" y="3500387"/>
            <a:ext cx="2262099" cy="923330"/>
          </a:xfrm>
          <a:prstGeom prst="rect">
            <a:avLst/>
          </a:prstGeom>
          <a:noFill/>
        </p:spPr>
        <p:txBody>
          <a:bodyPr wrap="square" rtlCol="0">
            <a:spAutoFit/>
          </a:bodyPr>
          <a:lstStyle/>
          <a:p>
            <a:r>
              <a:rPr lang="en-US" dirty="0">
                <a:latin typeface="Montserrat" pitchFamily="2" charset="77"/>
                <a:ea typeface="Lato"/>
                <a:cs typeface="Lato"/>
                <a:sym typeface="Lato"/>
              </a:rPr>
              <a:t>    Ziyun Yu </a:t>
            </a:r>
          </a:p>
          <a:p>
            <a:r>
              <a:rPr lang="en-US" dirty="0">
                <a:latin typeface="Montserrat" pitchFamily="2" charset="77"/>
                <a:ea typeface="Lato"/>
                <a:cs typeface="Lato"/>
                <a:sym typeface="Lato"/>
              </a:rPr>
              <a:t>Medical Agents</a:t>
            </a:r>
          </a:p>
          <a:p>
            <a:endParaRPr lang="en-US" dirty="0"/>
          </a:p>
        </p:txBody>
      </p:sp>
      <p:sp>
        <p:nvSpPr>
          <p:cNvPr id="16" name="TextBox 15">
            <a:extLst>
              <a:ext uri="{FF2B5EF4-FFF2-40B4-BE49-F238E27FC236}">
                <a16:creationId xmlns:a16="http://schemas.microsoft.com/office/drawing/2014/main" id="{C338393F-B382-7E22-B76C-9A7F858DF50A}"/>
              </a:ext>
            </a:extLst>
          </p:cNvPr>
          <p:cNvSpPr txBox="1"/>
          <p:nvPr/>
        </p:nvSpPr>
        <p:spPr>
          <a:xfrm>
            <a:off x="9602245" y="3500387"/>
            <a:ext cx="2262099" cy="1200329"/>
          </a:xfrm>
          <a:prstGeom prst="rect">
            <a:avLst/>
          </a:prstGeom>
          <a:noFill/>
        </p:spPr>
        <p:txBody>
          <a:bodyPr wrap="square" rtlCol="0">
            <a:spAutoFit/>
          </a:bodyPr>
          <a:lstStyle/>
          <a:p>
            <a:r>
              <a:rPr lang="en-US" dirty="0">
                <a:latin typeface="Montserrat" pitchFamily="2" charset="77"/>
                <a:ea typeface="Lato"/>
                <a:cs typeface="Lato"/>
                <a:sym typeface="Lato"/>
              </a:rPr>
              <a:t>    Siyue Zhang</a:t>
            </a:r>
          </a:p>
          <a:p>
            <a:r>
              <a:rPr lang="en-US" dirty="0">
                <a:latin typeface="Montserrat" pitchFamily="2" charset="77"/>
                <a:ea typeface="Lato"/>
                <a:cs typeface="Lato"/>
                <a:sym typeface="Lato"/>
              </a:rPr>
              <a:t>Visiting from NTU Singapore, </a:t>
            </a:r>
            <a:r>
              <a:rPr lang="en-US" altLang="zh-CN" dirty="0">
                <a:latin typeface="Montserrat" pitchFamily="2" charset="77"/>
                <a:ea typeface="Lato"/>
                <a:cs typeface="Lato"/>
                <a:sym typeface="Lato"/>
              </a:rPr>
              <a:t>Agentic Search</a:t>
            </a:r>
            <a:endParaRPr lang="en-US" dirty="0"/>
          </a:p>
        </p:txBody>
      </p:sp>
      <p:sp>
        <p:nvSpPr>
          <p:cNvPr id="18" name="TextBox 17">
            <a:extLst>
              <a:ext uri="{FF2B5EF4-FFF2-40B4-BE49-F238E27FC236}">
                <a16:creationId xmlns:a16="http://schemas.microsoft.com/office/drawing/2014/main" id="{CF728739-55D0-2010-9A8B-0571B9EF5833}"/>
              </a:ext>
            </a:extLst>
          </p:cNvPr>
          <p:cNvSpPr txBox="1"/>
          <p:nvPr/>
        </p:nvSpPr>
        <p:spPr>
          <a:xfrm>
            <a:off x="2088125" y="3500387"/>
            <a:ext cx="2262099" cy="923330"/>
          </a:xfrm>
          <a:prstGeom prst="rect">
            <a:avLst/>
          </a:prstGeom>
          <a:noFill/>
        </p:spPr>
        <p:txBody>
          <a:bodyPr wrap="square" rtlCol="0">
            <a:spAutoFit/>
          </a:bodyPr>
          <a:lstStyle/>
          <a:p>
            <a:r>
              <a:rPr lang="en-US" dirty="0">
                <a:latin typeface="Montserrat" pitchFamily="2" charset="77"/>
                <a:ea typeface="Lato"/>
                <a:cs typeface="Lato"/>
                <a:sym typeface="Lato"/>
              </a:rPr>
              <a:t> </a:t>
            </a:r>
            <a:r>
              <a:rPr lang="en-US" altLang="zh-CN" dirty="0">
                <a:latin typeface="Montserrat" pitchFamily="2" charset="77"/>
                <a:ea typeface="Lato"/>
                <a:cs typeface="Lato"/>
                <a:sym typeface="Lato"/>
              </a:rPr>
              <a:t>Bingsen</a:t>
            </a:r>
            <a:r>
              <a:rPr lang="en-US" dirty="0">
                <a:latin typeface="Montserrat" pitchFamily="2" charset="77"/>
                <a:ea typeface="Lato"/>
                <a:cs typeface="Lato"/>
                <a:sym typeface="Lato"/>
              </a:rPr>
              <a:t> Chen</a:t>
            </a:r>
          </a:p>
          <a:p>
            <a:r>
              <a:rPr lang="en-US" dirty="0">
                <a:latin typeface="Montserrat" pitchFamily="2" charset="77"/>
                <a:ea typeface="Lato"/>
                <a:cs typeface="Lato"/>
                <a:sym typeface="Lato"/>
              </a:rPr>
              <a:t>Agentic Search</a:t>
            </a:r>
          </a:p>
          <a:p>
            <a:endParaRPr lang="en-US" dirty="0"/>
          </a:p>
        </p:txBody>
      </p:sp>
      <p:sp>
        <p:nvSpPr>
          <p:cNvPr id="19" name="TextBox 18">
            <a:extLst>
              <a:ext uri="{FF2B5EF4-FFF2-40B4-BE49-F238E27FC236}">
                <a16:creationId xmlns:a16="http://schemas.microsoft.com/office/drawing/2014/main" id="{8591E97F-A2F5-446F-2C79-91201D87C7A3}"/>
              </a:ext>
            </a:extLst>
          </p:cNvPr>
          <p:cNvSpPr txBox="1"/>
          <p:nvPr/>
        </p:nvSpPr>
        <p:spPr>
          <a:xfrm>
            <a:off x="3990098" y="3479459"/>
            <a:ext cx="2262099" cy="1200329"/>
          </a:xfrm>
          <a:prstGeom prst="rect">
            <a:avLst/>
          </a:prstGeom>
          <a:noFill/>
        </p:spPr>
        <p:txBody>
          <a:bodyPr wrap="square" rtlCol="0">
            <a:spAutoFit/>
          </a:bodyPr>
          <a:lstStyle/>
          <a:p>
            <a:r>
              <a:rPr lang="en-US" dirty="0">
                <a:latin typeface="Montserrat" pitchFamily="2" charset="77"/>
                <a:ea typeface="Lato"/>
                <a:cs typeface="Lato"/>
                <a:sym typeface="Lato"/>
              </a:rPr>
              <a:t>Hongjun Liu</a:t>
            </a:r>
          </a:p>
          <a:p>
            <a:r>
              <a:rPr lang="en-US" dirty="0">
                <a:latin typeface="Montserrat" pitchFamily="2" charset="77"/>
                <a:ea typeface="Lato"/>
                <a:cs typeface="Lato"/>
                <a:sym typeface="Lato"/>
              </a:rPr>
              <a:t>Multimodal Agents</a:t>
            </a:r>
          </a:p>
          <a:p>
            <a:endParaRPr lang="en-US" dirty="0"/>
          </a:p>
        </p:txBody>
      </p:sp>
      <p:sp>
        <p:nvSpPr>
          <p:cNvPr id="20" name="TextBox 19">
            <a:extLst>
              <a:ext uri="{FF2B5EF4-FFF2-40B4-BE49-F238E27FC236}">
                <a16:creationId xmlns:a16="http://schemas.microsoft.com/office/drawing/2014/main" id="{131BCECF-B2D5-94F5-D43C-20FDAB344824}"/>
              </a:ext>
            </a:extLst>
          </p:cNvPr>
          <p:cNvSpPr txBox="1"/>
          <p:nvPr/>
        </p:nvSpPr>
        <p:spPr>
          <a:xfrm>
            <a:off x="5643817" y="3479458"/>
            <a:ext cx="2262099" cy="646331"/>
          </a:xfrm>
          <a:prstGeom prst="rect">
            <a:avLst/>
          </a:prstGeom>
          <a:noFill/>
        </p:spPr>
        <p:txBody>
          <a:bodyPr wrap="square" rtlCol="0">
            <a:spAutoFit/>
          </a:bodyPr>
          <a:lstStyle/>
          <a:p>
            <a:r>
              <a:rPr lang="en-US" dirty="0">
                <a:latin typeface="Montserrat" pitchFamily="2" charset="77"/>
                <a:ea typeface="Lato"/>
                <a:cs typeface="Lato"/>
                <a:sym typeface="Lato"/>
              </a:rPr>
              <a:t>  Yihuai Hong</a:t>
            </a:r>
          </a:p>
          <a:p>
            <a:r>
              <a:rPr lang="en-US" dirty="0">
                <a:latin typeface="Montserrat" pitchFamily="2" charset="77"/>
                <a:ea typeface="Lato"/>
                <a:cs typeface="Lato"/>
                <a:sym typeface="Lato"/>
              </a:rPr>
              <a:t>Interpretability</a:t>
            </a:r>
            <a:endParaRPr lang="en-US" dirty="0"/>
          </a:p>
        </p:txBody>
      </p:sp>
      <p:sp>
        <p:nvSpPr>
          <p:cNvPr id="21" name="TextBox 20">
            <a:extLst>
              <a:ext uri="{FF2B5EF4-FFF2-40B4-BE49-F238E27FC236}">
                <a16:creationId xmlns:a16="http://schemas.microsoft.com/office/drawing/2014/main" id="{C59C472A-E4DF-313B-73CD-59D7D320470C}"/>
              </a:ext>
            </a:extLst>
          </p:cNvPr>
          <p:cNvSpPr txBox="1"/>
          <p:nvPr/>
        </p:nvSpPr>
        <p:spPr>
          <a:xfrm>
            <a:off x="682659" y="3474906"/>
            <a:ext cx="1560296" cy="923330"/>
          </a:xfrm>
          <a:prstGeom prst="rect">
            <a:avLst/>
          </a:prstGeom>
          <a:noFill/>
        </p:spPr>
        <p:txBody>
          <a:bodyPr wrap="square" rtlCol="0">
            <a:spAutoFit/>
          </a:bodyPr>
          <a:lstStyle/>
          <a:p>
            <a:r>
              <a:rPr lang="en-US" dirty="0">
                <a:latin typeface="Montserrat" pitchFamily="2" charset="77"/>
                <a:ea typeface="Lato"/>
                <a:cs typeface="Lato"/>
                <a:sym typeface="Lato"/>
              </a:rPr>
              <a:t>Yulin Chen</a:t>
            </a:r>
          </a:p>
          <a:p>
            <a:r>
              <a:rPr lang="en-US" dirty="0">
                <a:latin typeface="Montserrat" pitchFamily="2" charset="77"/>
                <a:ea typeface="Lato"/>
                <a:cs typeface="Lato"/>
                <a:sym typeface="Lato"/>
              </a:rPr>
              <a:t>Reasoning</a:t>
            </a:r>
          </a:p>
          <a:p>
            <a:endParaRPr lang="en-US" dirty="0"/>
          </a:p>
        </p:txBody>
      </p:sp>
      <p:sp>
        <p:nvSpPr>
          <p:cNvPr id="22" name="TextBox 21">
            <a:extLst>
              <a:ext uri="{FF2B5EF4-FFF2-40B4-BE49-F238E27FC236}">
                <a16:creationId xmlns:a16="http://schemas.microsoft.com/office/drawing/2014/main" id="{3B50BF33-5300-8863-F218-B8288EE06ADB}"/>
              </a:ext>
            </a:extLst>
          </p:cNvPr>
          <p:cNvSpPr txBox="1"/>
          <p:nvPr/>
        </p:nvSpPr>
        <p:spPr>
          <a:xfrm>
            <a:off x="707892" y="1043029"/>
            <a:ext cx="2262099" cy="646331"/>
          </a:xfrm>
          <a:prstGeom prst="rect">
            <a:avLst/>
          </a:prstGeom>
          <a:noFill/>
        </p:spPr>
        <p:txBody>
          <a:bodyPr wrap="square" rtlCol="0">
            <a:spAutoFit/>
          </a:bodyPr>
          <a:lstStyle/>
          <a:p>
            <a:r>
              <a:rPr lang="en-US" b="1" dirty="0">
                <a:latin typeface="Montserrat" pitchFamily="2" charset="77"/>
                <a:ea typeface="Lato"/>
                <a:cs typeface="Lato"/>
                <a:sym typeface="Lato"/>
              </a:rPr>
              <a:t>PhDs</a:t>
            </a:r>
          </a:p>
          <a:p>
            <a:endParaRPr lang="en-US" dirty="0"/>
          </a:p>
        </p:txBody>
      </p:sp>
      <p:pic>
        <p:nvPicPr>
          <p:cNvPr id="24" name="Picture 23" descr="A person in a sailor suit&#10;&#10;AI-generated content may be incorrect.">
            <a:extLst>
              <a:ext uri="{FF2B5EF4-FFF2-40B4-BE49-F238E27FC236}">
                <a16:creationId xmlns:a16="http://schemas.microsoft.com/office/drawing/2014/main" id="{6F65151C-27FA-4A93-1BB6-E6A4CF67F329}"/>
              </a:ext>
            </a:extLst>
          </p:cNvPr>
          <p:cNvPicPr>
            <a:picLocks noChangeAspect="1"/>
          </p:cNvPicPr>
          <p:nvPr/>
        </p:nvPicPr>
        <p:blipFill>
          <a:blip r:embed="rId5"/>
          <a:stretch>
            <a:fillRect/>
          </a:stretch>
        </p:blipFill>
        <p:spPr>
          <a:xfrm>
            <a:off x="4270666" y="1646541"/>
            <a:ext cx="1195672" cy="1634590"/>
          </a:xfrm>
          <a:prstGeom prst="rect">
            <a:avLst/>
          </a:prstGeom>
        </p:spPr>
      </p:pic>
      <p:pic>
        <p:nvPicPr>
          <p:cNvPr id="28" name="Picture 27" descr="A person standing on a ledge by water&#10;&#10;AI-generated content may be incorrect.">
            <a:extLst>
              <a:ext uri="{FF2B5EF4-FFF2-40B4-BE49-F238E27FC236}">
                <a16:creationId xmlns:a16="http://schemas.microsoft.com/office/drawing/2014/main" id="{7DD95289-AAE1-D861-5FE4-EB5FBE5BAE22}"/>
              </a:ext>
            </a:extLst>
          </p:cNvPr>
          <p:cNvPicPr>
            <a:picLocks noChangeAspect="1"/>
          </p:cNvPicPr>
          <p:nvPr/>
        </p:nvPicPr>
        <p:blipFill>
          <a:blip r:embed="rId6"/>
          <a:stretch>
            <a:fillRect/>
          </a:stretch>
        </p:blipFill>
        <p:spPr>
          <a:xfrm>
            <a:off x="9913183" y="1725150"/>
            <a:ext cx="1010004" cy="1585472"/>
          </a:xfrm>
          <a:prstGeom prst="rect">
            <a:avLst/>
          </a:prstGeom>
        </p:spPr>
      </p:pic>
      <p:pic>
        <p:nvPicPr>
          <p:cNvPr id="30" name="Picture 29" descr="A person standing in front of a statue&#10;&#10;AI-generated content may be incorrect.">
            <a:extLst>
              <a:ext uri="{FF2B5EF4-FFF2-40B4-BE49-F238E27FC236}">
                <a16:creationId xmlns:a16="http://schemas.microsoft.com/office/drawing/2014/main" id="{6095C8C4-BC16-B3B3-3602-24595FA96630}"/>
              </a:ext>
            </a:extLst>
          </p:cNvPr>
          <p:cNvPicPr>
            <a:picLocks noChangeAspect="1"/>
          </p:cNvPicPr>
          <p:nvPr/>
        </p:nvPicPr>
        <p:blipFill>
          <a:blip r:embed="rId7"/>
          <a:stretch>
            <a:fillRect/>
          </a:stretch>
        </p:blipFill>
        <p:spPr>
          <a:xfrm flipH="1">
            <a:off x="6004306" y="1725266"/>
            <a:ext cx="1120853" cy="1585356"/>
          </a:xfrm>
          <a:prstGeom prst="rect">
            <a:avLst/>
          </a:prstGeom>
        </p:spPr>
      </p:pic>
      <p:pic>
        <p:nvPicPr>
          <p:cNvPr id="32" name="Picture 31" descr="A person standing in a city street&#10;&#10;AI-generated content may be incorrect.">
            <a:extLst>
              <a:ext uri="{FF2B5EF4-FFF2-40B4-BE49-F238E27FC236}">
                <a16:creationId xmlns:a16="http://schemas.microsoft.com/office/drawing/2014/main" id="{3D595B13-9CC0-72E7-FB25-A2374DA4C905}"/>
              </a:ext>
            </a:extLst>
          </p:cNvPr>
          <p:cNvPicPr>
            <a:picLocks noChangeAspect="1"/>
          </p:cNvPicPr>
          <p:nvPr/>
        </p:nvPicPr>
        <p:blipFill>
          <a:blip r:embed="rId8"/>
          <a:stretch>
            <a:fillRect/>
          </a:stretch>
        </p:blipFill>
        <p:spPr>
          <a:xfrm>
            <a:off x="2166696" y="1707650"/>
            <a:ext cx="1606589" cy="1573481"/>
          </a:xfrm>
          <a:prstGeom prst="rect">
            <a:avLst/>
          </a:prstGeom>
        </p:spPr>
      </p:pic>
    </p:spTree>
    <p:extLst>
      <p:ext uri="{BB962C8B-B14F-4D97-AF65-F5344CB8AC3E}">
        <p14:creationId xmlns:p14="http://schemas.microsoft.com/office/powerpoint/2010/main" val="3455615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4EDE2-C25F-1E82-974D-F48CB44198A9}"/>
            </a:ext>
          </a:extLst>
        </p:cNvPr>
        <p:cNvGrpSpPr/>
        <p:nvPr/>
      </p:nvGrpSpPr>
      <p:grpSpPr>
        <a:xfrm>
          <a:off x="0" y="0"/>
          <a:ext cx="0" cy="0"/>
          <a:chOff x="0" y="0"/>
          <a:chExt cx="0" cy="0"/>
        </a:xfrm>
      </p:grpSpPr>
      <p:pic>
        <p:nvPicPr>
          <p:cNvPr id="5" name="Picture 4" descr="A screenshot of a white box&#10;&#10;AI-generated content may be incorrect.">
            <a:extLst>
              <a:ext uri="{FF2B5EF4-FFF2-40B4-BE49-F238E27FC236}">
                <a16:creationId xmlns:a16="http://schemas.microsoft.com/office/drawing/2014/main" id="{3BE23D41-7A9B-86C0-FE4C-1DE063125CED}"/>
              </a:ext>
            </a:extLst>
          </p:cNvPr>
          <p:cNvPicPr>
            <a:picLocks noChangeAspect="1"/>
          </p:cNvPicPr>
          <p:nvPr/>
        </p:nvPicPr>
        <p:blipFill>
          <a:blip r:embed="rId3"/>
          <a:stretch>
            <a:fillRect/>
          </a:stretch>
        </p:blipFill>
        <p:spPr>
          <a:xfrm>
            <a:off x="0" y="1398967"/>
            <a:ext cx="4798183" cy="1394301"/>
          </a:xfrm>
          <a:prstGeom prst="rect">
            <a:avLst/>
          </a:prstGeom>
        </p:spPr>
      </p:pic>
      <p:pic>
        <p:nvPicPr>
          <p:cNvPr id="9" name="Picture 8" descr="A screenshot of a phone&#10;&#10;AI-generated content may be incorrect.">
            <a:extLst>
              <a:ext uri="{FF2B5EF4-FFF2-40B4-BE49-F238E27FC236}">
                <a16:creationId xmlns:a16="http://schemas.microsoft.com/office/drawing/2014/main" id="{2F12A665-2E4A-5293-58C3-5C9EEEC3E3A0}"/>
              </a:ext>
            </a:extLst>
          </p:cNvPr>
          <p:cNvPicPr>
            <a:picLocks noChangeAspect="1"/>
          </p:cNvPicPr>
          <p:nvPr/>
        </p:nvPicPr>
        <p:blipFill>
          <a:blip r:embed="rId4"/>
          <a:stretch>
            <a:fillRect/>
          </a:stretch>
        </p:blipFill>
        <p:spPr>
          <a:xfrm>
            <a:off x="62150" y="3808602"/>
            <a:ext cx="4932375" cy="1705979"/>
          </a:xfrm>
          <a:prstGeom prst="rect">
            <a:avLst/>
          </a:prstGeom>
        </p:spPr>
      </p:pic>
      <p:pic>
        <p:nvPicPr>
          <p:cNvPr id="18" name="Picture 17" descr="A screenshot of a cell phone&#10;&#10;AI-generated content may be incorrect.">
            <a:extLst>
              <a:ext uri="{FF2B5EF4-FFF2-40B4-BE49-F238E27FC236}">
                <a16:creationId xmlns:a16="http://schemas.microsoft.com/office/drawing/2014/main" id="{F2780681-67BD-A73D-7BFB-3A38184B22E9}"/>
              </a:ext>
            </a:extLst>
          </p:cNvPr>
          <p:cNvPicPr>
            <a:picLocks noChangeAspect="1"/>
          </p:cNvPicPr>
          <p:nvPr/>
        </p:nvPicPr>
        <p:blipFill>
          <a:blip r:embed="rId5"/>
          <a:stretch>
            <a:fillRect/>
          </a:stretch>
        </p:blipFill>
        <p:spPr>
          <a:xfrm>
            <a:off x="5687821" y="1386763"/>
            <a:ext cx="1995010" cy="3963277"/>
          </a:xfrm>
          <a:prstGeom prst="rect">
            <a:avLst/>
          </a:prstGeom>
        </p:spPr>
      </p:pic>
      <p:sp>
        <p:nvSpPr>
          <p:cNvPr id="19" name="Google Shape;329;p40">
            <a:extLst>
              <a:ext uri="{FF2B5EF4-FFF2-40B4-BE49-F238E27FC236}">
                <a16:creationId xmlns:a16="http://schemas.microsoft.com/office/drawing/2014/main" id="{B443F1B6-3867-5F59-7813-4388971256F6}"/>
              </a:ext>
            </a:extLst>
          </p:cNvPr>
          <p:cNvSpPr/>
          <p:nvPr/>
        </p:nvSpPr>
        <p:spPr>
          <a:xfrm rot="10800000" flipV="1">
            <a:off x="1806068" y="3084430"/>
            <a:ext cx="525308" cy="506272"/>
          </a:xfrm>
          <a:prstGeom prst="down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9;p40">
            <a:extLst>
              <a:ext uri="{FF2B5EF4-FFF2-40B4-BE49-F238E27FC236}">
                <a16:creationId xmlns:a16="http://schemas.microsoft.com/office/drawing/2014/main" id="{994D79D5-69C6-9B00-5C8E-8487977FF968}"/>
              </a:ext>
            </a:extLst>
          </p:cNvPr>
          <p:cNvSpPr/>
          <p:nvPr/>
        </p:nvSpPr>
        <p:spPr>
          <a:xfrm rot="5400000" flipV="1">
            <a:off x="5025465" y="3899740"/>
            <a:ext cx="525308" cy="506272"/>
          </a:xfrm>
          <a:prstGeom prst="down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D4E1DEE3-1D22-FFDF-1C19-1B7310BF0C8F}"/>
              </a:ext>
            </a:extLst>
          </p:cNvPr>
          <p:cNvSpPr txBox="1"/>
          <p:nvPr/>
        </p:nvSpPr>
        <p:spPr>
          <a:xfrm>
            <a:off x="2480490" y="2827354"/>
            <a:ext cx="1573234" cy="923330"/>
          </a:xfrm>
          <a:prstGeom prst="rect">
            <a:avLst/>
          </a:prstGeom>
          <a:noFill/>
        </p:spPr>
        <p:txBody>
          <a:bodyPr wrap="square" rtlCol="0">
            <a:spAutoFit/>
          </a:bodyPr>
          <a:lstStyle/>
          <a:p>
            <a:r>
              <a:rPr lang="en-US" dirty="0">
                <a:latin typeface="Tenorite" pitchFamily="2" charset="0"/>
              </a:rPr>
              <a:t>Ask Classification Questions</a:t>
            </a:r>
          </a:p>
        </p:txBody>
      </p:sp>
      <p:sp>
        <p:nvSpPr>
          <p:cNvPr id="22" name="TextBox 21">
            <a:extLst>
              <a:ext uri="{FF2B5EF4-FFF2-40B4-BE49-F238E27FC236}">
                <a16:creationId xmlns:a16="http://schemas.microsoft.com/office/drawing/2014/main" id="{A04B96C6-4B20-E184-0704-2D55EFD1FAAC}"/>
              </a:ext>
            </a:extLst>
          </p:cNvPr>
          <p:cNvSpPr txBox="1"/>
          <p:nvPr/>
        </p:nvSpPr>
        <p:spPr>
          <a:xfrm>
            <a:off x="4798183" y="2906156"/>
            <a:ext cx="1573234" cy="923330"/>
          </a:xfrm>
          <a:prstGeom prst="rect">
            <a:avLst/>
          </a:prstGeom>
          <a:noFill/>
        </p:spPr>
        <p:txBody>
          <a:bodyPr wrap="square" rtlCol="0">
            <a:spAutoFit/>
          </a:bodyPr>
          <a:lstStyle/>
          <a:p>
            <a:r>
              <a:rPr lang="en-US" dirty="0">
                <a:latin typeface="Tenorite" pitchFamily="2" charset="0"/>
              </a:rPr>
              <a:t>Search Multiple Rounds</a:t>
            </a:r>
          </a:p>
        </p:txBody>
      </p:sp>
      <p:sp>
        <p:nvSpPr>
          <p:cNvPr id="7" name="Google Shape;90;p18">
            <a:extLst>
              <a:ext uri="{FF2B5EF4-FFF2-40B4-BE49-F238E27FC236}">
                <a16:creationId xmlns:a16="http://schemas.microsoft.com/office/drawing/2014/main" id="{B28FA807-C51A-F9DA-B2CC-C7F221B0A6DA}"/>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Deep Research Agents Framework</a:t>
            </a:r>
            <a:endParaRPr lang="en-US" sz="3067" b="1" dirty="0">
              <a:solidFill>
                <a:srgbClr val="7030A0"/>
              </a:solidFill>
              <a:latin typeface="Montserrat"/>
              <a:ea typeface="Montserrat"/>
              <a:cs typeface="Montserrat"/>
              <a:sym typeface="Montserrat"/>
            </a:endParaRPr>
          </a:p>
        </p:txBody>
      </p:sp>
    </p:spTree>
    <p:extLst>
      <p:ext uri="{BB962C8B-B14F-4D97-AF65-F5344CB8AC3E}">
        <p14:creationId xmlns:p14="http://schemas.microsoft.com/office/powerpoint/2010/main" val="166034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6B7F8-28E7-8EE1-574F-A84DD052011C}"/>
            </a:ext>
          </a:extLst>
        </p:cNvPr>
        <p:cNvGrpSpPr/>
        <p:nvPr/>
      </p:nvGrpSpPr>
      <p:grpSpPr>
        <a:xfrm>
          <a:off x="0" y="0"/>
          <a:ext cx="0" cy="0"/>
          <a:chOff x="0" y="0"/>
          <a:chExt cx="0" cy="0"/>
        </a:xfrm>
      </p:grpSpPr>
      <p:pic>
        <p:nvPicPr>
          <p:cNvPr id="5" name="Picture 4" descr="A screenshot of a white box&#10;&#10;AI-generated content may be incorrect.">
            <a:extLst>
              <a:ext uri="{FF2B5EF4-FFF2-40B4-BE49-F238E27FC236}">
                <a16:creationId xmlns:a16="http://schemas.microsoft.com/office/drawing/2014/main" id="{7F2F3D1F-A891-8A65-9A7E-F49A79C50693}"/>
              </a:ext>
            </a:extLst>
          </p:cNvPr>
          <p:cNvPicPr>
            <a:picLocks noChangeAspect="1"/>
          </p:cNvPicPr>
          <p:nvPr/>
        </p:nvPicPr>
        <p:blipFill>
          <a:blip r:embed="rId3"/>
          <a:stretch>
            <a:fillRect/>
          </a:stretch>
        </p:blipFill>
        <p:spPr>
          <a:xfrm>
            <a:off x="0" y="1398967"/>
            <a:ext cx="4798183" cy="1394301"/>
          </a:xfrm>
          <a:prstGeom prst="rect">
            <a:avLst/>
          </a:prstGeom>
        </p:spPr>
      </p:pic>
      <p:pic>
        <p:nvPicPr>
          <p:cNvPr id="9" name="Picture 8" descr="A screenshot of a phone&#10;&#10;AI-generated content may be incorrect.">
            <a:extLst>
              <a:ext uri="{FF2B5EF4-FFF2-40B4-BE49-F238E27FC236}">
                <a16:creationId xmlns:a16="http://schemas.microsoft.com/office/drawing/2014/main" id="{D45AB7AE-CDE3-3F84-1C8F-9B73A5F64297}"/>
              </a:ext>
            </a:extLst>
          </p:cNvPr>
          <p:cNvPicPr>
            <a:picLocks noChangeAspect="1"/>
          </p:cNvPicPr>
          <p:nvPr/>
        </p:nvPicPr>
        <p:blipFill>
          <a:blip r:embed="rId4"/>
          <a:stretch>
            <a:fillRect/>
          </a:stretch>
        </p:blipFill>
        <p:spPr>
          <a:xfrm>
            <a:off x="62150" y="3808602"/>
            <a:ext cx="4932375" cy="1705979"/>
          </a:xfrm>
          <a:prstGeom prst="rect">
            <a:avLst/>
          </a:prstGeom>
        </p:spPr>
      </p:pic>
      <p:pic>
        <p:nvPicPr>
          <p:cNvPr id="18" name="Picture 17" descr="A screenshot of a cell phone&#10;&#10;AI-generated content may be incorrect.">
            <a:extLst>
              <a:ext uri="{FF2B5EF4-FFF2-40B4-BE49-F238E27FC236}">
                <a16:creationId xmlns:a16="http://schemas.microsoft.com/office/drawing/2014/main" id="{42C8FD10-CAF7-611C-203B-4CBAAB26AA8E}"/>
              </a:ext>
            </a:extLst>
          </p:cNvPr>
          <p:cNvPicPr>
            <a:picLocks noChangeAspect="1"/>
          </p:cNvPicPr>
          <p:nvPr/>
        </p:nvPicPr>
        <p:blipFill>
          <a:blip r:embed="rId5"/>
          <a:stretch>
            <a:fillRect/>
          </a:stretch>
        </p:blipFill>
        <p:spPr>
          <a:xfrm>
            <a:off x="5687821" y="1386763"/>
            <a:ext cx="1995010" cy="3963277"/>
          </a:xfrm>
          <a:prstGeom prst="rect">
            <a:avLst/>
          </a:prstGeom>
        </p:spPr>
      </p:pic>
      <p:sp>
        <p:nvSpPr>
          <p:cNvPr id="19" name="Google Shape;329;p40">
            <a:extLst>
              <a:ext uri="{FF2B5EF4-FFF2-40B4-BE49-F238E27FC236}">
                <a16:creationId xmlns:a16="http://schemas.microsoft.com/office/drawing/2014/main" id="{0A128F4F-AE8C-EA52-E609-DE9CDA88B3BB}"/>
              </a:ext>
            </a:extLst>
          </p:cNvPr>
          <p:cNvSpPr/>
          <p:nvPr/>
        </p:nvSpPr>
        <p:spPr>
          <a:xfrm rot="10800000" flipV="1">
            <a:off x="1806068" y="3084430"/>
            <a:ext cx="525308" cy="506272"/>
          </a:xfrm>
          <a:prstGeom prst="down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9;p40">
            <a:extLst>
              <a:ext uri="{FF2B5EF4-FFF2-40B4-BE49-F238E27FC236}">
                <a16:creationId xmlns:a16="http://schemas.microsoft.com/office/drawing/2014/main" id="{6B2D4C95-E10C-36D7-43AC-586A0F3519AA}"/>
              </a:ext>
            </a:extLst>
          </p:cNvPr>
          <p:cNvSpPr/>
          <p:nvPr/>
        </p:nvSpPr>
        <p:spPr>
          <a:xfrm rot="5400000" flipV="1">
            <a:off x="5025465" y="3899740"/>
            <a:ext cx="525308" cy="506272"/>
          </a:xfrm>
          <a:prstGeom prst="down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F2B1DF74-08B6-2320-9C34-D16F766FD13C}"/>
              </a:ext>
            </a:extLst>
          </p:cNvPr>
          <p:cNvSpPr txBox="1"/>
          <p:nvPr/>
        </p:nvSpPr>
        <p:spPr>
          <a:xfrm>
            <a:off x="2480490" y="2827354"/>
            <a:ext cx="1573234" cy="923330"/>
          </a:xfrm>
          <a:prstGeom prst="rect">
            <a:avLst/>
          </a:prstGeom>
          <a:noFill/>
        </p:spPr>
        <p:txBody>
          <a:bodyPr wrap="square" rtlCol="0">
            <a:spAutoFit/>
          </a:bodyPr>
          <a:lstStyle/>
          <a:p>
            <a:r>
              <a:rPr lang="en-US" dirty="0">
                <a:latin typeface="Tenorite" pitchFamily="2" charset="0"/>
              </a:rPr>
              <a:t>Ask Classification Questions</a:t>
            </a:r>
          </a:p>
        </p:txBody>
      </p:sp>
      <p:sp>
        <p:nvSpPr>
          <p:cNvPr id="22" name="TextBox 21">
            <a:extLst>
              <a:ext uri="{FF2B5EF4-FFF2-40B4-BE49-F238E27FC236}">
                <a16:creationId xmlns:a16="http://schemas.microsoft.com/office/drawing/2014/main" id="{AEB61DEB-744B-C44F-5EEC-EBC4E874B5F5}"/>
              </a:ext>
            </a:extLst>
          </p:cNvPr>
          <p:cNvSpPr txBox="1"/>
          <p:nvPr/>
        </p:nvSpPr>
        <p:spPr>
          <a:xfrm>
            <a:off x="4798183" y="2906156"/>
            <a:ext cx="1573234" cy="923330"/>
          </a:xfrm>
          <a:prstGeom prst="rect">
            <a:avLst/>
          </a:prstGeom>
          <a:noFill/>
        </p:spPr>
        <p:txBody>
          <a:bodyPr wrap="square" rtlCol="0">
            <a:spAutoFit/>
          </a:bodyPr>
          <a:lstStyle/>
          <a:p>
            <a:r>
              <a:rPr lang="en-US" dirty="0">
                <a:latin typeface="Tenorite" pitchFamily="2" charset="0"/>
              </a:rPr>
              <a:t>Search Multiple Rounds</a:t>
            </a:r>
          </a:p>
        </p:txBody>
      </p:sp>
      <p:sp>
        <p:nvSpPr>
          <p:cNvPr id="23" name="Google Shape;329;p40">
            <a:extLst>
              <a:ext uri="{FF2B5EF4-FFF2-40B4-BE49-F238E27FC236}">
                <a16:creationId xmlns:a16="http://schemas.microsoft.com/office/drawing/2014/main" id="{72A5667C-BDB0-F881-25A2-B3584758434A}"/>
              </a:ext>
            </a:extLst>
          </p:cNvPr>
          <p:cNvSpPr/>
          <p:nvPr/>
        </p:nvSpPr>
        <p:spPr>
          <a:xfrm rot="5400000" flipV="1">
            <a:off x="9268552" y="3958527"/>
            <a:ext cx="525308" cy="506272"/>
          </a:xfrm>
          <a:prstGeom prst="down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research report&#10;&#10;AI-generated content may be incorrect.">
            <a:extLst>
              <a:ext uri="{FF2B5EF4-FFF2-40B4-BE49-F238E27FC236}">
                <a16:creationId xmlns:a16="http://schemas.microsoft.com/office/drawing/2014/main" id="{EF3E46E8-C5A4-2ED8-2EF1-6E7752F6EF98}"/>
              </a:ext>
            </a:extLst>
          </p:cNvPr>
          <p:cNvPicPr>
            <a:picLocks noChangeAspect="1"/>
          </p:cNvPicPr>
          <p:nvPr/>
        </p:nvPicPr>
        <p:blipFill>
          <a:blip r:embed="rId6"/>
          <a:stretch>
            <a:fillRect/>
          </a:stretch>
        </p:blipFill>
        <p:spPr>
          <a:xfrm>
            <a:off x="8747735" y="2394977"/>
            <a:ext cx="3382115" cy="2595576"/>
          </a:xfrm>
          <a:prstGeom prst="rect">
            <a:avLst/>
          </a:prstGeom>
        </p:spPr>
      </p:pic>
      <p:sp>
        <p:nvSpPr>
          <p:cNvPr id="4" name="Google Shape;329;p40">
            <a:extLst>
              <a:ext uri="{FF2B5EF4-FFF2-40B4-BE49-F238E27FC236}">
                <a16:creationId xmlns:a16="http://schemas.microsoft.com/office/drawing/2014/main" id="{1B108B74-136D-CAEA-9EC1-F6C8C3541A76}"/>
              </a:ext>
            </a:extLst>
          </p:cNvPr>
          <p:cNvSpPr/>
          <p:nvPr/>
        </p:nvSpPr>
        <p:spPr>
          <a:xfrm rot="5400000" flipV="1">
            <a:off x="7918481" y="3818119"/>
            <a:ext cx="525308" cy="506272"/>
          </a:xfrm>
          <a:prstGeom prst="down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962F84AD-5651-9195-421A-C12CEB41236D}"/>
              </a:ext>
            </a:extLst>
          </p:cNvPr>
          <p:cNvSpPr txBox="1"/>
          <p:nvPr/>
        </p:nvSpPr>
        <p:spPr>
          <a:xfrm>
            <a:off x="7650800" y="2944371"/>
            <a:ext cx="1573234" cy="646331"/>
          </a:xfrm>
          <a:prstGeom prst="rect">
            <a:avLst/>
          </a:prstGeom>
          <a:noFill/>
        </p:spPr>
        <p:txBody>
          <a:bodyPr wrap="square" rtlCol="0">
            <a:spAutoFit/>
          </a:bodyPr>
          <a:lstStyle/>
          <a:p>
            <a:r>
              <a:rPr lang="en-US" dirty="0">
                <a:latin typeface="Tenorite" pitchFamily="2" charset="0"/>
              </a:rPr>
              <a:t>Generate Report</a:t>
            </a:r>
          </a:p>
        </p:txBody>
      </p:sp>
      <p:sp>
        <p:nvSpPr>
          <p:cNvPr id="7" name="Google Shape;90;p18">
            <a:extLst>
              <a:ext uri="{FF2B5EF4-FFF2-40B4-BE49-F238E27FC236}">
                <a16:creationId xmlns:a16="http://schemas.microsoft.com/office/drawing/2014/main" id="{23F656C4-C280-9795-0D81-6FE81D2E5135}"/>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Deep Research Agents Framework</a:t>
            </a:r>
            <a:endParaRPr lang="en-US" sz="3067" b="1" dirty="0">
              <a:solidFill>
                <a:srgbClr val="7030A0"/>
              </a:solidFill>
              <a:latin typeface="Montserrat"/>
              <a:ea typeface="Montserrat"/>
              <a:cs typeface="Montserrat"/>
              <a:sym typeface="Montserrat"/>
            </a:endParaRPr>
          </a:p>
        </p:txBody>
      </p:sp>
    </p:spTree>
    <p:extLst>
      <p:ext uri="{BB962C8B-B14F-4D97-AF65-F5344CB8AC3E}">
        <p14:creationId xmlns:p14="http://schemas.microsoft.com/office/powerpoint/2010/main" val="2223758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C2FD9-04ED-FAA8-EB68-D0584D447D33}"/>
            </a:ext>
          </a:extLst>
        </p:cNvPr>
        <p:cNvGrpSpPr/>
        <p:nvPr/>
      </p:nvGrpSpPr>
      <p:grpSpPr>
        <a:xfrm>
          <a:off x="0" y="0"/>
          <a:ext cx="0" cy="0"/>
          <a:chOff x="0" y="0"/>
          <a:chExt cx="0" cy="0"/>
        </a:xfrm>
      </p:grpSpPr>
      <p:sp>
        <p:nvSpPr>
          <p:cNvPr id="4" name="Google Shape;90;p18">
            <a:extLst>
              <a:ext uri="{FF2B5EF4-FFF2-40B4-BE49-F238E27FC236}">
                <a16:creationId xmlns:a16="http://schemas.microsoft.com/office/drawing/2014/main" id="{C54A5529-EF0A-BF76-9CBF-A14B809BAFDD}"/>
              </a:ext>
            </a:extLst>
          </p:cNvPr>
          <p:cNvSpPr txBox="1">
            <a:spLocks/>
          </p:cNvSpPr>
          <p:nvPr/>
        </p:nvSpPr>
        <p:spPr>
          <a:xfrm>
            <a:off x="3092250" y="3026200"/>
            <a:ext cx="9210561" cy="8056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85000"/>
              </a:lnSpc>
              <a:spcBef>
                <a:spcPts val="0"/>
              </a:spcBef>
              <a:spcAft>
                <a:spcPts val="0"/>
              </a:spcAft>
              <a:buClr>
                <a:srgbClr val="57068C"/>
              </a:buClr>
              <a:buSzPts val="4200"/>
              <a:buFont typeface="Montserrat Black"/>
              <a:buNone/>
              <a:defRPr sz="4400" kern="1200">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r>
              <a:rPr lang="en-US" altLang="zh-CN" sz="2800" dirty="0">
                <a:solidFill>
                  <a:schemeClr val="tx1"/>
                </a:solidFill>
                <a:latin typeface="Montserrat"/>
                <a:ea typeface="Montserrat"/>
                <a:cs typeface="Montserrat"/>
                <a:sym typeface="Montserrat"/>
              </a:rPr>
              <a:t>What</a:t>
            </a:r>
            <a:r>
              <a:rPr lang="zh-CN" altLang="en-US" sz="2800" dirty="0">
                <a:solidFill>
                  <a:schemeClr val="tx1"/>
                </a:solidFill>
                <a:latin typeface="Montserrat"/>
                <a:ea typeface="Montserrat"/>
                <a:cs typeface="Montserrat"/>
                <a:sym typeface="Montserrat"/>
              </a:rPr>
              <a:t> </a:t>
            </a:r>
            <a:r>
              <a:rPr lang="en-US" altLang="zh-CN" sz="2800" dirty="0">
                <a:solidFill>
                  <a:schemeClr val="tx1"/>
                </a:solidFill>
                <a:latin typeface="Montserrat"/>
                <a:ea typeface="Montserrat"/>
                <a:cs typeface="Montserrat"/>
                <a:sym typeface="Montserrat"/>
              </a:rPr>
              <a:t>is behind Deep Research</a:t>
            </a:r>
            <a:r>
              <a:rPr lang="en-US" sz="2800" dirty="0">
                <a:solidFill>
                  <a:schemeClr val="tx1"/>
                </a:solidFill>
                <a:latin typeface="Montserrat"/>
                <a:ea typeface="Montserrat"/>
                <a:cs typeface="Montserrat"/>
                <a:sym typeface="Montserrat"/>
              </a:rPr>
              <a:t>? </a:t>
            </a:r>
          </a:p>
        </p:txBody>
      </p:sp>
      <p:pic>
        <p:nvPicPr>
          <p:cNvPr id="5" name="Picture 4">
            <a:extLst>
              <a:ext uri="{FF2B5EF4-FFF2-40B4-BE49-F238E27FC236}">
                <a16:creationId xmlns:a16="http://schemas.microsoft.com/office/drawing/2014/main" id="{FBC21D3D-F0C3-C0A5-D729-679277B83ADF}"/>
              </a:ext>
            </a:extLst>
          </p:cNvPr>
          <p:cNvPicPr>
            <a:picLocks noChangeAspect="1"/>
          </p:cNvPicPr>
          <p:nvPr/>
        </p:nvPicPr>
        <p:blipFill>
          <a:blip r:embed="rId3"/>
          <a:stretch>
            <a:fillRect/>
          </a:stretch>
        </p:blipFill>
        <p:spPr>
          <a:xfrm>
            <a:off x="854785" y="2422136"/>
            <a:ext cx="2013728" cy="2013728"/>
          </a:xfrm>
          <a:prstGeom prst="rect">
            <a:avLst/>
          </a:prstGeom>
        </p:spPr>
      </p:pic>
    </p:spTree>
    <p:extLst>
      <p:ext uri="{BB962C8B-B14F-4D97-AF65-F5344CB8AC3E}">
        <p14:creationId xmlns:p14="http://schemas.microsoft.com/office/powerpoint/2010/main" val="3290595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03648-2BFD-5FFB-7C21-E70AC90AB26E}"/>
            </a:ext>
          </a:extLst>
        </p:cNvPr>
        <p:cNvGrpSpPr/>
        <p:nvPr/>
      </p:nvGrpSpPr>
      <p:grpSpPr>
        <a:xfrm>
          <a:off x="0" y="0"/>
          <a:ext cx="0" cy="0"/>
          <a:chOff x="0" y="0"/>
          <a:chExt cx="0" cy="0"/>
        </a:xfrm>
      </p:grpSpPr>
      <p:sp>
        <p:nvSpPr>
          <p:cNvPr id="2" name="Google Shape;90;p18">
            <a:extLst>
              <a:ext uri="{FF2B5EF4-FFF2-40B4-BE49-F238E27FC236}">
                <a16:creationId xmlns:a16="http://schemas.microsoft.com/office/drawing/2014/main" id="{9C008CEC-EA2F-B0BD-F58F-5E70C1E7351E}"/>
              </a:ext>
            </a:extLst>
          </p:cNvPr>
          <p:cNvSpPr txBox="1">
            <a:spLocks/>
          </p:cNvSpPr>
          <p:nvPr/>
        </p:nvSpPr>
        <p:spPr>
          <a:xfrm>
            <a:off x="415600" y="593367"/>
            <a:ext cx="11233200" cy="805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3067" b="1" dirty="0">
                <a:solidFill>
                  <a:srgbClr val="7030A0"/>
                </a:solidFill>
                <a:latin typeface="Montserrat"/>
                <a:ea typeface="Montserrat"/>
                <a:cs typeface="Montserrat"/>
                <a:sym typeface="Montserrat"/>
              </a:rPr>
              <a:t>Pre 2025: Retrieval Augmented Generation</a:t>
            </a:r>
            <a:endParaRPr lang="en-US" sz="3067" b="1" dirty="0">
              <a:solidFill>
                <a:srgbClr val="7030A0"/>
              </a:solidFill>
              <a:latin typeface="Montserrat"/>
              <a:ea typeface="Montserrat"/>
              <a:cs typeface="Montserrat"/>
              <a:sym typeface="Montserrat"/>
            </a:endParaRPr>
          </a:p>
        </p:txBody>
      </p:sp>
      <p:pic>
        <p:nvPicPr>
          <p:cNvPr id="4" name="Picture 3" descr="A close-up of a diagram&#10;&#10;AI-generated content may be incorrect.">
            <a:extLst>
              <a:ext uri="{FF2B5EF4-FFF2-40B4-BE49-F238E27FC236}">
                <a16:creationId xmlns:a16="http://schemas.microsoft.com/office/drawing/2014/main" id="{2AA4C0A7-A1CC-597A-CDC7-1EAD086F6F17}"/>
              </a:ext>
            </a:extLst>
          </p:cNvPr>
          <p:cNvPicPr>
            <a:picLocks noChangeAspect="1"/>
          </p:cNvPicPr>
          <p:nvPr/>
        </p:nvPicPr>
        <p:blipFill>
          <a:blip r:embed="rId3"/>
          <a:stretch>
            <a:fillRect/>
          </a:stretch>
        </p:blipFill>
        <p:spPr>
          <a:xfrm>
            <a:off x="2209046" y="3008187"/>
            <a:ext cx="7646307" cy="3090443"/>
          </a:xfrm>
          <a:prstGeom prst="rect">
            <a:avLst/>
          </a:prstGeom>
        </p:spPr>
      </p:pic>
      <p:sp>
        <p:nvSpPr>
          <p:cNvPr id="5" name="Google Shape;260;p36">
            <a:extLst>
              <a:ext uri="{FF2B5EF4-FFF2-40B4-BE49-F238E27FC236}">
                <a16:creationId xmlns:a16="http://schemas.microsoft.com/office/drawing/2014/main" id="{FFB1F89C-4A0A-1453-5E75-4529AD9ACA2B}"/>
              </a:ext>
            </a:extLst>
          </p:cNvPr>
          <p:cNvSpPr txBox="1">
            <a:spLocks/>
          </p:cNvSpPr>
          <p:nvPr/>
        </p:nvSpPr>
        <p:spPr>
          <a:xfrm>
            <a:off x="268691" y="1398967"/>
            <a:ext cx="12097733" cy="1390372"/>
          </a:xfrm>
          <a:prstGeom prst="rect">
            <a:avLst/>
          </a:prstGeom>
        </p:spPr>
        <p:txBody>
          <a:bodyPr spcFirstLastPara="1" vert="horz" wrap="square" lIns="121900" tIns="121900" rIns="121900" bIns="1219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2229" indent="-342900">
              <a:buClr>
                <a:schemeClr val="dk1"/>
              </a:buClr>
              <a:buSzPts val="1600"/>
            </a:pPr>
            <a:r>
              <a:rPr lang="en-US" sz="2400" dirty="0">
                <a:solidFill>
                  <a:schemeClr val="dk1"/>
                </a:solidFill>
                <a:latin typeface="Montserrat" pitchFamily="2" charset="77"/>
              </a:rPr>
              <a:t>Retrieval-based LM = Retrieval + LMs </a:t>
            </a:r>
            <a:r>
              <a:rPr lang="en-US" sz="2400" b="1" dirty="0">
                <a:solidFill>
                  <a:schemeClr val="dk1"/>
                </a:solidFill>
                <a:latin typeface="Montserrat" pitchFamily="2" charset="77"/>
              </a:rPr>
              <a:t>(or commonly referred as RAG)</a:t>
            </a:r>
          </a:p>
          <a:p>
            <a:pPr marL="512229" indent="-342900">
              <a:buClr>
                <a:schemeClr val="dk1"/>
              </a:buClr>
              <a:buSzPts val="1600"/>
            </a:pPr>
            <a:r>
              <a:rPr lang="en-GB" sz="2400" dirty="0">
                <a:solidFill>
                  <a:schemeClr val="dk1"/>
                </a:solidFill>
                <a:latin typeface="Montserrat" pitchFamily="2" charset="77"/>
              </a:rPr>
              <a:t>It retrieves from an </a:t>
            </a:r>
            <a:r>
              <a:rPr lang="en-GB" sz="2400" b="1" u="sng" dirty="0">
                <a:solidFill>
                  <a:schemeClr val="dk1"/>
                </a:solidFill>
                <a:latin typeface="Montserrat" pitchFamily="2" charset="77"/>
              </a:rPr>
              <a:t>external datastore</a:t>
            </a:r>
          </a:p>
        </p:txBody>
      </p:sp>
    </p:spTree>
    <p:extLst>
      <p:ext uri="{BB962C8B-B14F-4D97-AF65-F5344CB8AC3E}">
        <p14:creationId xmlns:p14="http://schemas.microsoft.com/office/powerpoint/2010/main" val="1787962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7905</TotalTime>
  <Words>2765</Words>
  <Application>Microsoft Macintosh PowerPoint</Application>
  <PresentationFormat>Widescreen</PresentationFormat>
  <Paragraphs>310</Paragraphs>
  <Slides>52</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Aptos</vt:lpstr>
      <vt:lpstr>Aptos Display</vt:lpstr>
      <vt:lpstr>Arial</vt:lpstr>
      <vt:lpstr>Fira Sans</vt:lpstr>
      <vt:lpstr>Montserrat</vt:lpstr>
      <vt:lpstr>Montserrat Black</vt:lpstr>
      <vt:lpstr>Tenorite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Future Directions</vt:lpstr>
      <vt:lpstr>PowerPoint Presentation</vt:lpstr>
      <vt:lpstr>Final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Chen Zhao</dc:creator>
  <cp:lastModifiedBy>Chen Zhao</cp:lastModifiedBy>
  <cp:revision>70</cp:revision>
  <dcterms:created xsi:type="dcterms:W3CDTF">2025-10-15T07:27:16Z</dcterms:created>
  <dcterms:modified xsi:type="dcterms:W3CDTF">2026-01-25T11:18:56Z</dcterms:modified>
</cp:coreProperties>
</file>